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32" roundtripDataSignature="AMtx7mg8ZsHJWFeWwlJCMzTU/2yV0eFJ2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5" name="Google Shape;45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1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52" name="Google Shape;52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2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8"/>
          <p:cNvSpPr txBox="1"/>
          <p:nvPr/>
        </p:nvSpPr>
        <p:spPr>
          <a:xfrm>
            <a:off x="6229350" y="234625"/>
            <a:ext cx="18415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Technische Universität München</a:t>
            </a:r>
            <a:endParaRPr/>
          </a:p>
        </p:txBody>
      </p:sp>
      <p:cxnSp>
        <p:nvCxnSpPr>
          <p:cNvPr id="23" name="Google Shape;23;p28"/>
          <p:cNvCxnSpPr/>
          <p:nvPr/>
        </p:nvCxnSpPr>
        <p:spPr>
          <a:xfrm>
            <a:off x="0" y="441000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Google Shape;24;p28"/>
          <p:cNvCxnSpPr/>
          <p:nvPr/>
        </p:nvCxnSpPr>
        <p:spPr>
          <a:xfrm>
            <a:off x="0" y="6432600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5" name="Google Shape;25;p28" descr="C:\Users\Flopc\Desktop\ppt\TUMLogo_oZ_Vollfl_blau_RGB.emf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28"/>
          <p:cNvSpPr txBox="1">
            <a:spLocks noGrp="1"/>
          </p:cNvSpPr>
          <p:nvPr>
            <p:ph type="ctrTitle"/>
          </p:nvPr>
        </p:nvSpPr>
        <p:spPr>
          <a:xfrm>
            <a:off x="495300" y="1828800"/>
            <a:ext cx="8128000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8"/>
          <p:cNvSpPr txBox="1">
            <a:spLocks noGrp="1"/>
          </p:cNvSpPr>
          <p:nvPr>
            <p:ph type="subTitle" idx="1"/>
          </p:nvPr>
        </p:nvSpPr>
        <p:spPr>
          <a:xfrm>
            <a:off x="508000" y="3429000"/>
            <a:ext cx="81280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/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8" name="Google Shape;28;p28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81534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9" name="Google Shape;29;p28" descr="C:\Users\christian\Documents\vorlagen\logo\far_logo_tum_blau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12000" y="4149000"/>
            <a:ext cx="720000" cy="7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OBJEC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9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9"/>
          <p:cNvSpPr txBox="1">
            <a:spLocks noGrp="1"/>
          </p:cNvSpPr>
          <p:nvPr>
            <p:ph type="body" idx="1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3" name="Google Shape;33;p29"/>
          <p:cNvSpPr txBox="1">
            <a:spLocks noGrp="1"/>
          </p:cNvSpPr>
          <p:nvPr>
            <p:ph type="dt" idx="10"/>
          </p:nvPr>
        </p:nvSpPr>
        <p:spPr>
          <a:xfrm>
            <a:off x="508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9"/>
          <p:cNvSpPr txBox="1">
            <a:spLocks noGrp="1"/>
          </p:cNvSpPr>
          <p:nvPr>
            <p:ph type="ftr" idx="11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9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" type="twoObj">
  <p:cSld name="TWO_OBJECT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0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30"/>
          <p:cNvSpPr txBox="1">
            <a:spLocks noGrp="1"/>
          </p:cNvSpPr>
          <p:nvPr>
            <p:ph type="body" idx="1"/>
          </p:nvPr>
        </p:nvSpPr>
        <p:spPr>
          <a:xfrm>
            <a:off x="508000" y="1828800"/>
            <a:ext cx="3987800" cy="43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39" name="Google Shape;39;p30"/>
          <p:cNvSpPr txBox="1">
            <a:spLocks noGrp="1"/>
          </p:cNvSpPr>
          <p:nvPr>
            <p:ph type="body" idx="2"/>
          </p:nvPr>
        </p:nvSpPr>
        <p:spPr>
          <a:xfrm>
            <a:off x="4648200" y="1828800"/>
            <a:ext cx="3987800" cy="43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40" name="Google Shape;40;p30"/>
          <p:cNvSpPr txBox="1">
            <a:spLocks noGrp="1"/>
          </p:cNvSpPr>
          <p:nvPr>
            <p:ph type="dt" idx="10"/>
          </p:nvPr>
        </p:nvSpPr>
        <p:spPr>
          <a:xfrm>
            <a:off x="508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30"/>
          <p:cNvSpPr txBox="1">
            <a:spLocks noGrp="1"/>
          </p:cNvSpPr>
          <p:nvPr>
            <p:ph type="ftr" idx="11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30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7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7"/>
          <p:cNvSpPr txBox="1">
            <a:spLocks noGrp="1"/>
          </p:cNvSpPr>
          <p:nvPr>
            <p:ph type="body" idx="1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7"/>
          <p:cNvSpPr txBox="1">
            <a:spLocks noGrp="1"/>
          </p:cNvSpPr>
          <p:nvPr>
            <p:ph type="dt" idx="10"/>
          </p:nvPr>
        </p:nvSpPr>
        <p:spPr>
          <a:xfrm>
            <a:off x="508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27"/>
          <p:cNvSpPr txBox="1">
            <a:spLocks noGrp="1"/>
          </p:cNvSpPr>
          <p:nvPr>
            <p:ph type="ftr" idx="11"/>
          </p:nvPr>
        </p:nvSpPr>
        <p:spPr>
          <a:xfrm>
            <a:off x="2590800" y="6501600"/>
            <a:ext cx="39624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27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5" name="Google Shape;15;p27"/>
          <p:cNvSpPr txBox="1"/>
          <p:nvPr/>
        </p:nvSpPr>
        <p:spPr>
          <a:xfrm>
            <a:off x="6229350" y="234625"/>
            <a:ext cx="18415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Technische Universität München</a:t>
            </a:r>
            <a:endParaRPr/>
          </a:p>
        </p:txBody>
      </p:sp>
      <p:cxnSp>
        <p:nvCxnSpPr>
          <p:cNvPr id="16" name="Google Shape;16;p27"/>
          <p:cNvCxnSpPr/>
          <p:nvPr/>
        </p:nvCxnSpPr>
        <p:spPr>
          <a:xfrm>
            <a:off x="0" y="6425400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7" name="Google Shape;17;p27" descr="C:\Users\Flopc\Desktop\ppt\TUMLogo_oZ_Vollfl_blau_RGB.emf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27"/>
          <p:cNvCxnSpPr/>
          <p:nvPr/>
        </p:nvCxnSpPr>
        <p:spPr>
          <a:xfrm>
            <a:off x="0" y="441000"/>
            <a:ext cx="9144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Google Shape;19;p27"/>
          <p:cNvSpPr txBox="1"/>
          <p:nvPr/>
        </p:nvSpPr>
        <p:spPr>
          <a:xfrm>
            <a:off x="829128" y="232393"/>
            <a:ext cx="1762021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Fachgebiet Augmented Reality</a:t>
            </a:r>
            <a:endParaRPr sz="900" b="0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Google Shape;20;p27" descr="C:\Users\christian\Documents\vorlagen\logo\far_logo_tum_blau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8454" y="90390"/>
            <a:ext cx="320675" cy="3206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"/>
          <p:cNvSpPr txBox="1">
            <a:spLocks noGrp="1"/>
          </p:cNvSpPr>
          <p:nvPr>
            <p:ph type="ctrTitle"/>
          </p:nvPr>
        </p:nvSpPr>
        <p:spPr>
          <a:xfrm>
            <a:off x="360191" y="801858"/>
            <a:ext cx="8423617" cy="1225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360 Tetris: </a:t>
            </a:r>
            <a:br>
              <a:rPr lang="de-DE"/>
            </a:br>
            <a:r>
              <a:rPr lang="de-DE"/>
              <a:t>Using gamification to collect training data</a:t>
            </a:r>
            <a:endParaRPr/>
          </a:p>
        </p:txBody>
      </p:sp>
      <p:sp>
        <p:nvSpPr>
          <p:cNvPr id="49" name="Google Shape;49;p1"/>
          <p:cNvSpPr txBox="1">
            <a:spLocks noGrp="1"/>
          </p:cNvSpPr>
          <p:nvPr>
            <p:ph type="subTitle" idx="1"/>
          </p:nvPr>
        </p:nvSpPr>
        <p:spPr>
          <a:xfrm>
            <a:off x="508000" y="3429000"/>
            <a:ext cx="8128000" cy="2887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de-DE" dirty="0" err="1"/>
              <a:t>Md</a:t>
            </a:r>
            <a:r>
              <a:rPr lang="de-DE" dirty="0"/>
              <a:t> Jamiur Rahman, Patrick </a:t>
            </a:r>
            <a:r>
              <a:rPr lang="de-DE" dirty="0" err="1"/>
              <a:t>Radner</a:t>
            </a:r>
            <a:r>
              <a:rPr lang="de-DE" dirty="0"/>
              <a:t>, </a:t>
            </a:r>
            <a:r>
              <a:rPr lang="de-DE" dirty="0" err="1"/>
              <a:t>Ahnaf</a:t>
            </a:r>
            <a:r>
              <a:rPr lang="de-DE" dirty="0"/>
              <a:t> Munir</a:t>
            </a:r>
            <a:endParaRPr dirty="0"/>
          </a:p>
          <a:p>
            <a:pPr marL="0" lvl="0" indent="0" algn="ctr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de-DE" sz="1600" dirty="0"/>
              <a:t>September 12, 2019</a:t>
            </a:r>
            <a:endParaRPr dirty="0"/>
          </a:p>
          <a:p>
            <a:pPr marL="0" lvl="0" indent="0" algn="ctr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dirty="0"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dirty="0"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de-DE" dirty="0"/>
              <a:t>Final: Master </a:t>
            </a:r>
            <a:r>
              <a:rPr lang="de-DE" dirty="0" err="1"/>
              <a:t>Practical</a:t>
            </a:r>
            <a:r>
              <a:rPr lang="de-DE" dirty="0"/>
              <a:t>: Games Engineering</a:t>
            </a:r>
            <a:endParaRPr dirty="0"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de-DE" dirty="0" err="1"/>
              <a:t>Director</a:t>
            </a:r>
            <a:r>
              <a:rPr lang="de-DE" dirty="0"/>
              <a:t>: Prof. Gudrun Klinker (</a:t>
            </a:r>
            <a:r>
              <a:rPr lang="de-DE" dirty="0" err="1"/>
              <a:t>Ph.D</a:t>
            </a:r>
            <a:r>
              <a:rPr lang="de-DE" dirty="0"/>
              <a:t>.)</a:t>
            </a:r>
            <a:endParaRPr dirty="0"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de-DE" dirty="0"/>
              <a:t>Supervisor: Adnane </a:t>
            </a:r>
            <a:r>
              <a:rPr lang="de-DE" dirty="0" err="1"/>
              <a:t>Jadid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0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Implementation</a:t>
            </a:r>
            <a:endParaRPr/>
          </a:p>
        </p:txBody>
      </p:sp>
      <p:sp>
        <p:nvSpPr>
          <p:cNvPr id="144" name="Google Shape;144;p10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10</a:t>
            </a:fld>
            <a:endParaRPr/>
          </a:p>
        </p:txBody>
      </p:sp>
      <p:sp>
        <p:nvSpPr>
          <p:cNvPr id="145" name="Google Shape;145;p10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  <p:pic>
        <p:nvPicPr>
          <p:cNvPr id="146" name="Google Shape;146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3367" y="1308000"/>
            <a:ext cx="3229113" cy="2095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0" descr="A picture containing outdoor, colorfu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7999" y="1308000"/>
            <a:ext cx="3158242" cy="21042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0" descr="A picture containing indoor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03717" y="3899169"/>
            <a:ext cx="3639615" cy="211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0" descr="A screen shot of a computer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7999" y="3913670"/>
            <a:ext cx="3348383" cy="209375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4E2986C-E9D2-402B-9BAD-0112E0F81DF9}"/>
              </a:ext>
            </a:extLst>
          </p:cNvPr>
          <p:cNvSpPr/>
          <p:nvPr/>
        </p:nvSpPr>
        <p:spPr>
          <a:xfrm>
            <a:off x="-142043" y="1145022"/>
            <a:ext cx="650043" cy="51847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4DD74A2-9C2F-40B7-8AE1-D97EFEDE5EBD}"/>
              </a:ext>
            </a:extLst>
          </p:cNvPr>
          <p:cNvSpPr/>
          <p:nvPr/>
        </p:nvSpPr>
        <p:spPr>
          <a:xfrm>
            <a:off x="8443332" y="1145021"/>
            <a:ext cx="947335" cy="5014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1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Interaction Design</a:t>
            </a:r>
            <a:endParaRPr/>
          </a:p>
        </p:txBody>
      </p:sp>
      <p:sp>
        <p:nvSpPr>
          <p:cNvPr id="155" name="Google Shape;155;p11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11</a:t>
            </a:fld>
            <a:endParaRPr/>
          </a:p>
        </p:txBody>
      </p:sp>
      <p:sp>
        <p:nvSpPr>
          <p:cNvPr id="156" name="Google Shape;156;p11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  <p:pic>
        <p:nvPicPr>
          <p:cNvPr id="157" name="Google Shape;157;p11" descr="A close up of a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8000" y="1574711"/>
            <a:ext cx="3693066" cy="33874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1" descr="A close up of a logo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93713" y="1574711"/>
            <a:ext cx="4242287" cy="33874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2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Interaction Design</a:t>
            </a:r>
            <a:endParaRPr/>
          </a:p>
        </p:txBody>
      </p:sp>
      <p:sp>
        <p:nvSpPr>
          <p:cNvPr id="164" name="Google Shape;164;p12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12</a:t>
            </a:fld>
            <a:endParaRPr/>
          </a:p>
        </p:txBody>
      </p:sp>
      <p:sp>
        <p:nvSpPr>
          <p:cNvPr id="165" name="Google Shape;165;p12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  <p:pic>
        <p:nvPicPr>
          <p:cNvPr id="166" name="Google Shape;166;p12" descr="A screenshot of a cell phon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8000" y="1308000"/>
            <a:ext cx="2352246" cy="302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12" descr="A picture containing map, objec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32338" y="4328160"/>
            <a:ext cx="4079323" cy="1914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23347" y="1315200"/>
            <a:ext cx="2912653" cy="3020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3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Tip Calibration</a:t>
            </a:r>
            <a:endParaRPr/>
          </a:p>
        </p:txBody>
      </p:sp>
      <p:sp>
        <p:nvSpPr>
          <p:cNvPr id="174" name="Google Shape;174;p13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13</a:t>
            </a:fld>
            <a:endParaRPr/>
          </a:p>
        </p:txBody>
      </p:sp>
      <p:sp>
        <p:nvSpPr>
          <p:cNvPr id="175" name="Google Shape;175;p13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  <p:pic>
        <p:nvPicPr>
          <p:cNvPr id="176" name="Google Shape;176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7999" y="1617648"/>
            <a:ext cx="4064001" cy="1941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01185" y="1617648"/>
            <a:ext cx="3734816" cy="33229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13" descr="A picture containing wall, indoor, sitting, black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5400000">
            <a:off x="220184" y="4170493"/>
            <a:ext cx="2302519" cy="1726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1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74073" y="4008410"/>
            <a:ext cx="2270951" cy="113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4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ART to HTC Transformation</a:t>
            </a:r>
            <a:endParaRPr/>
          </a:p>
        </p:txBody>
      </p:sp>
      <p:sp>
        <p:nvSpPr>
          <p:cNvPr id="185" name="Google Shape;185;p14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14</a:t>
            </a:fld>
            <a:endParaRPr/>
          </a:p>
        </p:txBody>
      </p:sp>
      <p:sp>
        <p:nvSpPr>
          <p:cNvPr id="186" name="Google Shape;186;p14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  <p:pic>
        <p:nvPicPr>
          <p:cNvPr id="187" name="Google Shape;187;p14" descr="A picture containing sky, map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065" y="1617648"/>
            <a:ext cx="3950207" cy="24860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14" descr="A picture containing sky, indoor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81728" y="1617648"/>
            <a:ext cx="3950207" cy="3323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74073" y="4008410"/>
            <a:ext cx="2270952" cy="11843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5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Cube to ART Transformation</a:t>
            </a:r>
            <a:endParaRPr/>
          </a:p>
        </p:txBody>
      </p:sp>
      <p:sp>
        <p:nvSpPr>
          <p:cNvPr id="195" name="Google Shape;195;p15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15</a:t>
            </a:fld>
            <a:endParaRPr/>
          </a:p>
        </p:txBody>
      </p:sp>
      <p:sp>
        <p:nvSpPr>
          <p:cNvPr id="196" name="Google Shape;196;p15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  <p:pic>
        <p:nvPicPr>
          <p:cNvPr id="197" name="Google Shape;197;p15" descr="A picture containing sky, phot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3933" y="1617648"/>
            <a:ext cx="4064001" cy="2390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15" descr="A screenshot of a cell phon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49824" y="1617648"/>
            <a:ext cx="3190243" cy="4458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5930108C-FFBF-468B-957B-C4C3FBDC69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4074" y="4008410"/>
            <a:ext cx="2270951" cy="227095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6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Project Management</a:t>
            </a:r>
            <a:endParaRPr/>
          </a:p>
        </p:txBody>
      </p:sp>
      <p:sp>
        <p:nvSpPr>
          <p:cNvPr id="205" name="Google Shape;205;p16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16</a:t>
            </a:fld>
            <a:endParaRPr/>
          </a:p>
        </p:txBody>
      </p:sp>
      <p:sp>
        <p:nvSpPr>
          <p:cNvPr id="206" name="Google Shape;206;p16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  <p:pic>
        <p:nvPicPr>
          <p:cNvPr id="207" name="Google Shape;207;p16" descr="A screenshot of a computer scree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8001" y="1315200"/>
            <a:ext cx="8127999" cy="43451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7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Project Management</a:t>
            </a:r>
            <a:endParaRPr/>
          </a:p>
        </p:txBody>
      </p:sp>
      <p:sp>
        <p:nvSpPr>
          <p:cNvPr id="213" name="Google Shape;213;p17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17</a:t>
            </a:fld>
            <a:endParaRPr/>
          </a:p>
        </p:txBody>
      </p:sp>
      <p:sp>
        <p:nvSpPr>
          <p:cNvPr id="214" name="Google Shape;214;p17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  <p:pic>
        <p:nvPicPr>
          <p:cNvPr id="215" name="Google Shape;215;p17" descr="A screenshot of a cell phon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8000" y="1383185"/>
            <a:ext cx="8128000" cy="3617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8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Project Management</a:t>
            </a:r>
            <a:endParaRPr/>
          </a:p>
        </p:txBody>
      </p:sp>
      <p:sp>
        <p:nvSpPr>
          <p:cNvPr id="221" name="Google Shape;221;p18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18</a:t>
            </a:fld>
            <a:endParaRPr/>
          </a:p>
        </p:txBody>
      </p:sp>
      <p:sp>
        <p:nvSpPr>
          <p:cNvPr id="222" name="Google Shape;222;p18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  <p:pic>
        <p:nvPicPr>
          <p:cNvPr id="223" name="Google Shape;223;p18" descr="A screen shot of a comput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87645" y="1476532"/>
            <a:ext cx="5568709" cy="48493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9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Our Main Webpage</a:t>
            </a:r>
            <a:endParaRPr/>
          </a:p>
        </p:txBody>
      </p:sp>
      <p:sp>
        <p:nvSpPr>
          <p:cNvPr id="229" name="Google Shape;229;p19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19</a:t>
            </a:fld>
            <a:endParaRPr/>
          </a:p>
        </p:txBody>
      </p:sp>
      <p:sp>
        <p:nvSpPr>
          <p:cNvPr id="230" name="Google Shape;230;p19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  <p:pic>
        <p:nvPicPr>
          <p:cNvPr id="231" name="Google Shape;231;p19" descr="A screenshot of a social media pos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8000" y="1810134"/>
            <a:ext cx="8128000" cy="42325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Introduction</a:t>
            </a:r>
            <a:endParaRPr/>
          </a:p>
        </p:txBody>
      </p:sp>
      <p:sp>
        <p:nvSpPr>
          <p:cNvPr id="56" name="Google Shape;56;p2"/>
          <p:cNvSpPr txBox="1">
            <a:spLocks noGrp="1"/>
          </p:cNvSpPr>
          <p:nvPr>
            <p:ph type="body" idx="1"/>
          </p:nvPr>
        </p:nvSpPr>
        <p:spPr>
          <a:xfrm>
            <a:off x="508000" y="1615175"/>
            <a:ext cx="4922129" cy="4557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 dirty="0"/>
              <a:t>Motion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collection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neural</a:t>
            </a:r>
            <a:r>
              <a:rPr lang="de-DE" dirty="0"/>
              <a:t> network </a:t>
            </a:r>
            <a:r>
              <a:rPr lang="de-DE" dirty="0" err="1"/>
              <a:t>training</a:t>
            </a:r>
            <a:endParaRPr dirty="0"/>
          </a:p>
          <a:p>
            <a:pPr marL="342900" lvl="0" indent="-342900" algn="l" rtl="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 dirty="0"/>
              <a:t>Outside-In System</a:t>
            </a:r>
            <a:endParaRPr dirty="0"/>
          </a:p>
          <a:p>
            <a:pPr marL="342900" lvl="0" indent="-342900">
              <a:lnSpc>
                <a:spcPct val="150000"/>
              </a:lnSpc>
            </a:pPr>
            <a:r>
              <a:rPr lang="de-DE" dirty="0">
                <a:sym typeface="Wingdings" panose="05000000000000000000" pitchFamily="2" charset="2"/>
              </a:rPr>
              <a:t></a:t>
            </a:r>
            <a:r>
              <a:rPr lang="de-DE" dirty="0"/>
              <a:t> ART (</a:t>
            </a:r>
            <a:r>
              <a:rPr lang="de-DE" dirty="0" err="1"/>
              <a:t>Advanced</a:t>
            </a:r>
            <a:r>
              <a:rPr lang="de-DE" dirty="0"/>
              <a:t> Realtime Tracking)</a:t>
            </a:r>
            <a:endParaRPr dirty="0"/>
          </a:p>
          <a:p>
            <a:pPr marL="742950" lvl="1" indent="-28575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lang="de-DE" dirty="0" err="1"/>
              <a:t>Consists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cameras</a:t>
            </a:r>
            <a:r>
              <a:rPr lang="de-DE" dirty="0"/>
              <a:t> and a </a:t>
            </a:r>
            <a:r>
              <a:rPr lang="de-DE" dirty="0" err="1"/>
              <a:t>target</a:t>
            </a:r>
            <a:endParaRPr dirty="0"/>
          </a:p>
          <a:p>
            <a:pPr marL="742950" lvl="1" indent="-28575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lang="de-DE" dirty="0"/>
              <a:t>3 </a:t>
            </a:r>
            <a:r>
              <a:rPr lang="de-DE" dirty="0" err="1"/>
              <a:t>DoF</a:t>
            </a:r>
            <a:r>
              <a:rPr lang="de-DE" dirty="0"/>
              <a:t> Translation</a:t>
            </a:r>
            <a:endParaRPr dirty="0"/>
          </a:p>
          <a:p>
            <a:pPr marL="742950" lvl="1" indent="-28575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lang="de-DE" dirty="0"/>
              <a:t>3 </a:t>
            </a:r>
            <a:r>
              <a:rPr lang="de-DE" dirty="0" err="1"/>
              <a:t>DoF</a:t>
            </a:r>
            <a:r>
              <a:rPr lang="de-DE" dirty="0"/>
              <a:t> Rotation</a:t>
            </a:r>
            <a:endParaRPr dirty="0"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dirty="0"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dirty="0"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dirty="0"/>
          </a:p>
        </p:txBody>
      </p:sp>
      <p:sp>
        <p:nvSpPr>
          <p:cNvPr id="57" name="Google Shape;57;p2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  <p:sp>
        <p:nvSpPr>
          <p:cNvPr id="58" name="Google Shape;58;p2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</a:t>
            </a:fld>
            <a:endParaRPr/>
          </a:p>
        </p:txBody>
      </p:sp>
      <p:pic>
        <p:nvPicPr>
          <p:cNvPr id="59" name="Google Shape;59;p2" descr="A picture containing table, indoor, floor, sitting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27077" y="1680600"/>
            <a:ext cx="3008923" cy="29841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0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Our Protocol Page</a:t>
            </a:r>
            <a:endParaRPr/>
          </a:p>
        </p:txBody>
      </p:sp>
      <p:sp>
        <p:nvSpPr>
          <p:cNvPr id="237" name="Google Shape;237;p20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20</a:t>
            </a:fld>
            <a:endParaRPr/>
          </a:p>
        </p:txBody>
      </p:sp>
      <p:sp>
        <p:nvSpPr>
          <p:cNvPr id="238" name="Google Shape;238;p20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  <p:pic>
        <p:nvPicPr>
          <p:cNvPr id="239" name="Google Shape;239;p20" descr="A screenshot of a social media pos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8000" y="1676419"/>
            <a:ext cx="7904480" cy="4499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1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Evaluation (Test Runs in Demo Day)</a:t>
            </a:r>
            <a:endParaRPr/>
          </a:p>
        </p:txBody>
      </p:sp>
      <p:sp>
        <p:nvSpPr>
          <p:cNvPr id="245" name="Google Shape;245;p21"/>
          <p:cNvSpPr txBox="1">
            <a:spLocks noGrp="1"/>
          </p:cNvSpPr>
          <p:nvPr>
            <p:ph type="body" idx="1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❑"/>
            </a:pPr>
            <a:r>
              <a:rPr lang="de-DE" sz="1400"/>
              <a:t>It's very fun, the controls are very intuitive. It's not something you get to do every day. My only complaint is that sometimes the grab function didn't work as intended.</a:t>
            </a:r>
            <a:endParaRPr/>
          </a:p>
          <a:p>
            <a:pPr marL="342900" lvl="0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❑"/>
            </a:pPr>
            <a:r>
              <a:rPr lang="de-DE" sz="1400"/>
              <a:t>The game is very fun; it gets a bit glitchy sometimes in selection, but I don't know if that's normal in VR games. It did not affect my experience much anyway. Gear Job! 4 / 5.</a:t>
            </a:r>
            <a:endParaRPr/>
          </a:p>
          <a:p>
            <a:pPr marL="342900" lvl="0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❑"/>
            </a:pPr>
            <a:r>
              <a:rPr lang="de-DE" sz="1400"/>
              <a:t>Cool idea, but rotating the cubes is too sensitive. When positioning them down they rotate sometimes too. Good thing is also, I didn't get dizzy (Lächeln)</a:t>
            </a:r>
            <a:endParaRPr/>
          </a:p>
          <a:p>
            <a:pPr marL="342900" lvl="0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❑"/>
            </a:pPr>
            <a:r>
              <a:rPr lang="de-DE" sz="1400"/>
              <a:t>Game cuts out. Pieces more involuntary, putting pieces on the ground should be managed by a button.</a:t>
            </a:r>
            <a:endParaRPr/>
          </a:p>
          <a:p>
            <a:pPr marL="342900" lvl="0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❑"/>
            </a:pPr>
            <a:r>
              <a:rPr lang="de-DE" sz="1400"/>
              <a:t>Zu ruckavtigess bewegen der Bläcke.</a:t>
            </a:r>
            <a:endParaRPr/>
          </a:p>
          <a:p>
            <a:pPr marL="342900" lvl="0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❑"/>
            </a:pPr>
            <a:r>
              <a:rPr lang="de-DE" sz="1400"/>
              <a:t>Though a while until I realized that there is a cursor in the center of the view positions. I tried to push the blocks to select them without specifically pointing towards them.</a:t>
            </a:r>
            <a:endParaRPr/>
          </a:p>
          <a:p>
            <a:pPr marL="342900" lvl="0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❑"/>
            </a:pPr>
            <a:r>
              <a:rPr lang="de-DE" sz="1400"/>
              <a:t> Track rotation 2 controllers vs gesture.</a:t>
            </a:r>
            <a:endParaRPr/>
          </a:p>
          <a:p>
            <a:pPr marL="342900" lvl="0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❑"/>
            </a:pPr>
            <a:r>
              <a:rPr lang="de-DE" sz="1400"/>
              <a:t>Got motion with the tracking of the Vive. So I had problems when trying to involve with the blocks (grabbing the pieces etc.) I think the way the structure behaves when it's in a corner (it adjust to it)</a:t>
            </a:r>
            <a:endParaRPr/>
          </a:p>
          <a:p>
            <a:pPr marL="342900" lvl="0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❑"/>
            </a:pPr>
            <a:r>
              <a:rPr lang="de-DE" sz="1400"/>
              <a:t>This seems really cool. One simple comment regarding the tracking, it can be made more robust.</a:t>
            </a:r>
            <a:endParaRPr/>
          </a:p>
          <a:p>
            <a:pPr marL="342900" lvl="0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❑"/>
            </a:pPr>
            <a:r>
              <a:rPr lang="de-DE" sz="1400"/>
              <a:t>First, I did not understand the game, but it's the same which I need to play in my childhood and its really cool. Tracking can be improved.</a:t>
            </a:r>
            <a:endParaRPr/>
          </a:p>
          <a:p>
            <a:pPr marL="342900" lvl="0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❑"/>
            </a:pPr>
            <a:r>
              <a:rPr lang="de-DE" sz="1400"/>
              <a:t>It took a little moment to understand the interaction (pushing, rotating), but then it was great fun.</a:t>
            </a:r>
            <a:endParaRPr sz="1400"/>
          </a:p>
        </p:txBody>
      </p:sp>
      <p:sp>
        <p:nvSpPr>
          <p:cNvPr id="246" name="Google Shape;246;p21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21</a:t>
            </a:fld>
            <a:endParaRPr/>
          </a:p>
        </p:txBody>
      </p:sp>
      <p:sp>
        <p:nvSpPr>
          <p:cNvPr id="247" name="Google Shape;247;p21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2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Future Work</a:t>
            </a:r>
            <a:endParaRPr/>
          </a:p>
        </p:txBody>
      </p:sp>
      <p:sp>
        <p:nvSpPr>
          <p:cNvPr id="253" name="Google Shape;253;p22"/>
          <p:cNvSpPr txBox="1">
            <a:spLocks noGrp="1"/>
          </p:cNvSpPr>
          <p:nvPr>
            <p:ph type="body" idx="1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 dirty="0"/>
              <a:t>Menu </a:t>
            </a:r>
            <a:r>
              <a:rPr lang="de-DE" dirty="0" err="1"/>
              <a:t>with</a:t>
            </a:r>
            <a:r>
              <a:rPr lang="de-DE" dirty="0"/>
              <a:t> Control Cube</a:t>
            </a: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 dirty="0"/>
              <a:t>Different </a:t>
            </a:r>
            <a:r>
              <a:rPr lang="de-DE" dirty="0" err="1"/>
              <a:t>Themes</a:t>
            </a: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 dirty="0"/>
              <a:t>In-game </a:t>
            </a:r>
            <a:r>
              <a:rPr lang="de-DE" dirty="0" err="1"/>
              <a:t>currency</a:t>
            </a:r>
            <a:r>
              <a:rPr lang="de-DE" dirty="0"/>
              <a:t> / </a:t>
            </a:r>
            <a:r>
              <a:rPr lang="de-DE" dirty="0" err="1"/>
              <a:t>shop</a:t>
            </a: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 dirty="0"/>
              <a:t>Online Highscore</a:t>
            </a: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 dirty="0" err="1"/>
              <a:t>Scale</a:t>
            </a:r>
            <a:r>
              <a:rPr lang="de-DE" dirty="0"/>
              <a:t> game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height</a:t>
            </a:r>
            <a:endParaRPr dirty="0"/>
          </a:p>
        </p:txBody>
      </p:sp>
      <p:sp>
        <p:nvSpPr>
          <p:cNvPr id="254" name="Google Shape;254;p22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22</a:t>
            </a:fld>
            <a:endParaRPr/>
          </a:p>
        </p:txBody>
      </p:sp>
      <p:sp>
        <p:nvSpPr>
          <p:cNvPr id="255" name="Google Shape;255;p22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3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Conclusion</a:t>
            </a:r>
            <a:endParaRPr/>
          </a:p>
        </p:txBody>
      </p:sp>
      <p:sp>
        <p:nvSpPr>
          <p:cNvPr id="261" name="Google Shape;261;p23"/>
          <p:cNvSpPr txBox="1">
            <a:spLocks noGrp="1"/>
          </p:cNvSpPr>
          <p:nvPr>
            <p:ph type="body" idx="1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 dirty="0"/>
              <a:t>360 Tetris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lang="de-DE" dirty="0"/>
              <a:t>HTC Vive</a:t>
            </a:r>
            <a:endParaRPr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lang="de-DE" dirty="0"/>
              <a:t>ART</a:t>
            </a:r>
          </a:p>
          <a:p>
            <a:pPr marL="457200" lvl="1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 dirty="0"/>
              <a:t>Fun </a:t>
            </a:r>
            <a:r>
              <a:rPr lang="de-DE" dirty="0" err="1"/>
              <a:t>way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collect</a:t>
            </a:r>
            <a:r>
              <a:rPr lang="de-DE" dirty="0"/>
              <a:t> </a:t>
            </a:r>
            <a:r>
              <a:rPr lang="de-DE" dirty="0" err="1"/>
              <a:t>training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dirty="0"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dirty="0"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dirty="0"/>
          </a:p>
        </p:txBody>
      </p:sp>
      <p:sp>
        <p:nvSpPr>
          <p:cNvPr id="262" name="Google Shape;262;p23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23</a:t>
            </a:fld>
            <a:endParaRPr/>
          </a:p>
        </p:txBody>
      </p:sp>
      <p:sp>
        <p:nvSpPr>
          <p:cNvPr id="263" name="Google Shape;263;p23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4"/>
          <p:cNvSpPr txBox="1">
            <a:spLocks noGrp="1"/>
          </p:cNvSpPr>
          <p:nvPr>
            <p:ph type="title"/>
          </p:nvPr>
        </p:nvSpPr>
        <p:spPr>
          <a:xfrm>
            <a:off x="3801872" y="3124200"/>
            <a:ext cx="1540256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Demo</a:t>
            </a:r>
            <a:endParaRPr/>
          </a:p>
        </p:txBody>
      </p:sp>
      <p:sp>
        <p:nvSpPr>
          <p:cNvPr id="269" name="Google Shape;269;p24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24</a:t>
            </a:fld>
            <a:endParaRPr/>
          </a:p>
        </p:txBody>
      </p:sp>
      <p:sp>
        <p:nvSpPr>
          <p:cNvPr id="270" name="Google Shape;270;p24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5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List of References</a:t>
            </a:r>
            <a:endParaRPr/>
          </a:p>
        </p:txBody>
      </p:sp>
      <p:sp>
        <p:nvSpPr>
          <p:cNvPr id="276" name="Google Shape;276;p25"/>
          <p:cNvSpPr txBox="1">
            <a:spLocks noGrp="1"/>
          </p:cNvSpPr>
          <p:nvPr>
            <p:ph type="body" idx="1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lang="de-DE" i="1" dirty="0"/>
              <a:t>Langbein et al. </a:t>
            </a:r>
            <a:r>
              <a:rPr lang="de-DE" i="1" dirty="0" err="1"/>
              <a:t>Gamifying</a:t>
            </a:r>
            <a:r>
              <a:rPr lang="de-DE" i="1" dirty="0"/>
              <a:t> Stereo </a:t>
            </a:r>
            <a:r>
              <a:rPr lang="de-DE" i="1" dirty="0" err="1"/>
              <a:t>Camera</a:t>
            </a:r>
            <a:r>
              <a:rPr lang="de-DE" i="1" dirty="0"/>
              <a:t> Registration </a:t>
            </a:r>
            <a:r>
              <a:rPr lang="de-DE" i="1" dirty="0" err="1"/>
              <a:t>for</a:t>
            </a:r>
            <a:r>
              <a:rPr lang="de-DE" i="1" dirty="0"/>
              <a:t> </a:t>
            </a:r>
            <a:r>
              <a:rPr lang="de-DE" i="1" dirty="0" err="1"/>
              <a:t>Augmented</a:t>
            </a:r>
            <a:r>
              <a:rPr lang="de-DE" i="1" dirty="0"/>
              <a:t> Reality. ISMAR, 2018</a:t>
            </a:r>
            <a:endParaRPr dirty="0"/>
          </a:p>
          <a:p>
            <a:pPr marL="457200" lvl="0" indent="-457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lang="de-DE" i="1" dirty="0" err="1"/>
              <a:t>Swink</a:t>
            </a:r>
            <a:r>
              <a:rPr lang="de-DE" i="1" dirty="0"/>
              <a:t>, Steve. Game </a:t>
            </a:r>
            <a:r>
              <a:rPr lang="de-DE" i="1" dirty="0" err="1"/>
              <a:t>Feel</a:t>
            </a:r>
            <a:r>
              <a:rPr lang="de-DE" i="1" dirty="0"/>
              <a:t>: A Game </a:t>
            </a:r>
            <a:r>
              <a:rPr lang="de-DE" i="1" dirty="0" err="1"/>
              <a:t>Designer's</a:t>
            </a:r>
            <a:r>
              <a:rPr lang="de-DE" i="1" dirty="0"/>
              <a:t> Guide </a:t>
            </a:r>
            <a:r>
              <a:rPr lang="de-DE" i="1" dirty="0" err="1"/>
              <a:t>to</a:t>
            </a:r>
            <a:r>
              <a:rPr lang="de-DE" i="1" dirty="0"/>
              <a:t> Virtual Sensation. Routledge, 2008.</a:t>
            </a:r>
            <a:endParaRPr dirty="0"/>
          </a:p>
          <a:p>
            <a:pPr marL="457200" lvl="0" indent="-457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lang="de-DE" i="1" dirty="0"/>
              <a:t>Luis von Ahn. Games </a:t>
            </a:r>
            <a:r>
              <a:rPr lang="de-DE" i="1" dirty="0" err="1"/>
              <a:t>with</a:t>
            </a:r>
            <a:r>
              <a:rPr lang="de-DE" i="1" dirty="0"/>
              <a:t> a Purpose. IEEE Computer Society Press Los </a:t>
            </a:r>
            <a:r>
              <a:rPr lang="de-DE" i="1" dirty="0" err="1"/>
              <a:t>Alamitos</a:t>
            </a:r>
            <a:r>
              <a:rPr lang="de-DE" i="1" dirty="0"/>
              <a:t>, 2006.</a:t>
            </a:r>
            <a:endParaRPr dirty="0"/>
          </a:p>
          <a:p>
            <a:pPr marL="457200" lvl="0" indent="-457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lang="de-DE" i="1" dirty="0"/>
              <a:t>Seymour et al. Virtual </a:t>
            </a:r>
            <a:r>
              <a:rPr lang="de-DE" i="1" dirty="0" err="1"/>
              <a:t>reality</a:t>
            </a:r>
            <a:r>
              <a:rPr lang="de-DE" i="1" dirty="0"/>
              <a:t> </a:t>
            </a:r>
            <a:r>
              <a:rPr lang="de-DE" i="1" dirty="0" err="1"/>
              <a:t>training</a:t>
            </a:r>
            <a:r>
              <a:rPr lang="de-DE" i="1" dirty="0"/>
              <a:t> </a:t>
            </a:r>
            <a:r>
              <a:rPr lang="de-DE" i="1" dirty="0" err="1"/>
              <a:t>improves</a:t>
            </a:r>
            <a:r>
              <a:rPr lang="de-DE" i="1" dirty="0"/>
              <a:t> </a:t>
            </a:r>
            <a:r>
              <a:rPr lang="de-DE" i="1" dirty="0" err="1"/>
              <a:t>operating</a:t>
            </a:r>
            <a:r>
              <a:rPr lang="de-DE" i="1" dirty="0"/>
              <a:t> </a:t>
            </a:r>
            <a:r>
              <a:rPr lang="de-DE" i="1" dirty="0" err="1"/>
              <a:t>room</a:t>
            </a:r>
            <a:r>
              <a:rPr lang="de-DE" i="1" dirty="0"/>
              <a:t> </a:t>
            </a:r>
            <a:r>
              <a:rPr lang="de-DE" i="1" dirty="0" err="1"/>
              <a:t>performance</a:t>
            </a:r>
            <a:r>
              <a:rPr lang="de-DE" i="1" dirty="0"/>
              <a:t>: </a:t>
            </a:r>
            <a:r>
              <a:rPr lang="de-DE" i="1" dirty="0" err="1"/>
              <a:t>Results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a </a:t>
            </a:r>
            <a:r>
              <a:rPr lang="de-DE" i="1" dirty="0" err="1"/>
              <a:t>randomized</a:t>
            </a:r>
            <a:r>
              <a:rPr lang="de-DE" i="1" dirty="0"/>
              <a:t>, double-</a:t>
            </a:r>
            <a:r>
              <a:rPr lang="de-DE" i="1" dirty="0" err="1"/>
              <a:t>blinded</a:t>
            </a:r>
            <a:r>
              <a:rPr lang="de-DE" i="1" dirty="0"/>
              <a:t> </a:t>
            </a:r>
            <a:r>
              <a:rPr lang="de-DE" i="1" dirty="0" err="1"/>
              <a:t>study</a:t>
            </a:r>
            <a:r>
              <a:rPr lang="de-DE" i="1" dirty="0"/>
              <a:t>. </a:t>
            </a:r>
            <a:r>
              <a:rPr lang="de-DE" i="1" dirty="0" err="1"/>
              <a:t>Annals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</a:t>
            </a:r>
            <a:r>
              <a:rPr lang="de-DE" i="1" dirty="0" err="1"/>
              <a:t>surgery</a:t>
            </a:r>
            <a:r>
              <a:rPr lang="de-DE" i="1" dirty="0"/>
              <a:t>, 2002.</a:t>
            </a:r>
            <a:endParaRPr i="1" dirty="0"/>
          </a:p>
          <a:p>
            <a:pPr marL="457200" lvl="0" indent="-3048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i="1" dirty="0"/>
          </a:p>
        </p:txBody>
      </p:sp>
      <p:sp>
        <p:nvSpPr>
          <p:cNvPr id="277" name="Google Shape;277;p25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25</a:t>
            </a:fld>
            <a:endParaRPr/>
          </a:p>
        </p:txBody>
      </p:sp>
      <p:sp>
        <p:nvSpPr>
          <p:cNvPr id="278" name="Google Shape;278;p25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6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26</a:t>
            </a:fld>
            <a:endParaRPr/>
          </a:p>
        </p:txBody>
      </p:sp>
      <p:sp>
        <p:nvSpPr>
          <p:cNvPr id="284" name="Google Shape;284;p26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  <p:sp>
        <p:nvSpPr>
          <p:cNvPr id="285" name="Google Shape;285;p26"/>
          <p:cNvSpPr txBox="1">
            <a:spLocks noGrp="1"/>
          </p:cNvSpPr>
          <p:nvPr>
            <p:ph type="body" idx="1"/>
          </p:nvPr>
        </p:nvSpPr>
        <p:spPr>
          <a:xfrm>
            <a:off x="3364229" y="2804093"/>
            <a:ext cx="2415541" cy="1249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de-DE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36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de-DE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☺</a:t>
            </a:r>
            <a:endParaRPr/>
          </a:p>
          <a:p>
            <a:pPr marL="342900" lvl="0" indent="-114300" algn="l" rtl="0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Problem Description: Issues</a:t>
            </a:r>
            <a:endParaRPr/>
          </a:p>
        </p:txBody>
      </p:sp>
      <p:sp>
        <p:nvSpPr>
          <p:cNvPr id="65" name="Google Shape;65;p3"/>
          <p:cNvSpPr txBox="1">
            <a:spLocks noGrp="1"/>
          </p:cNvSpPr>
          <p:nvPr>
            <p:ph type="body" idx="1"/>
          </p:nvPr>
        </p:nvSpPr>
        <p:spPr>
          <a:xfrm>
            <a:off x="508000" y="1615175"/>
            <a:ext cx="4373489" cy="4557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 dirty="0"/>
              <a:t>Data </a:t>
            </a:r>
            <a:r>
              <a:rPr lang="de-DE" dirty="0" err="1"/>
              <a:t>collection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boring</a:t>
            </a:r>
            <a:r>
              <a:rPr lang="de-DE" dirty="0"/>
              <a:t> ☹</a:t>
            </a:r>
            <a:endParaRPr dirty="0"/>
          </a:p>
          <a:p>
            <a:pPr marL="342900" lvl="0" indent="-342900">
              <a:lnSpc>
                <a:spcPct val="150000"/>
              </a:lnSpc>
            </a:pPr>
            <a:r>
              <a:rPr lang="de-DE" dirty="0">
                <a:sym typeface="Wingdings" panose="05000000000000000000" pitchFamily="2" charset="2"/>
              </a:rPr>
              <a:t></a:t>
            </a:r>
            <a:r>
              <a:rPr lang="de-DE" dirty="0"/>
              <a:t> Gamification</a:t>
            </a:r>
            <a:endParaRPr dirty="0"/>
          </a:p>
          <a:p>
            <a:pPr marL="628650" lvl="1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de-DE" dirty="0"/>
              <a:t> Tetris </a:t>
            </a:r>
            <a:endParaRPr dirty="0"/>
          </a:p>
          <a:p>
            <a:pPr marL="628650" lvl="1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de-DE" dirty="0"/>
              <a:t> </a:t>
            </a:r>
            <a:r>
              <a:rPr lang="de-DE" dirty="0" err="1"/>
              <a:t>Created</a:t>
            </a:r>
            <a:r>
              <a:rPr lang="de-DE" dirty="0"/>
              <a:t> in 1984</a:t>
            </a:r>
            <a:endParaRPr dirty="0"/>
          </a:p>
          <a:p>
            <a:pPr marL="685800" lvl="1" indent="-2921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de-DE" dirty="0"/>
              <a:t> Very </a:t>
            </a:r>
            <a:r>
              <a:rPr lang="de-DE" dirty="0" err="1"/>
              <a:t>popular</a:t>
            </a:r>
            <a:endParaRPr dirty="0"/>
          </a:p>
          <a:p>
            <a:pPr marL="685800" lvl="1" indent="-2921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de-DE" dirty="0"/>
              <a:t> Easy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play</a:t>
            </a:r>
            <a:endParaRPr dirty="0"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dirty="0"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dirty="0"/>
          </a:p>
        </p:txBody>
      </p:sp>
      <p:sp>
        <p:nvSpPr>
          <p:cNvPr id="66" name="Google Shape;66;p3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3</a:t>
            </a:fld>
            <a:endParaRPr/>
          </a:p>
        </p:txBody>
      </p:sp>
      <p:sp>
        <p:nvSpPr>
          <p:cNvPr id="67" name="Google Shape;67;p3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  <p:pic>
        <p:nvPicPr>
          <p:cNvPr id="68" name="Google Shape;68;p3" descr="A picture containing objec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37723" y="2759587"/>
            <a:ext cx="3876675" cy="233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Existing Solutions</a:t>
            </a:r>
            <a:endParaRPr/>
          </a:p>
        </p:txBody>
      </p:sp>
      <p:sp>
        <p:nvSpPr>
          <p:cNvPr id="74" name="Google Shape;74;p4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4</a:t>
            </a:fld>
            <a:endParaRPr/>
          </a:p>
        </p:txBody>
      </p:sp>
      <p:sp>
        <p:nvSpPr>
          <p:cNvPr id="75" name="Google Shape;75;p4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  <p:sp>
        <p:nvSpPr>
          <p:cNvPr id="76" name="Google Shape;76;p4"/>
          <p:cNvSpPr txBox="1"/>
          <p:nvPr/>
        </p:nvSpPr>
        <p:spPr>
          <a:xfrm>
            <a:off x="508000" y="1615175"/>
            <a:ext cx="4373489" cy="4557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Gamifying Stereo Camera Registration for Augmented Reality</a:t>
            </a:r>
            <a:endParaRPr/>
          </a:p>
          <a:p>
            <a: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Games with a Purpose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7" name="Google Shape;77;p4" descr="A person standing in front of a comput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07487" y="1295488"/>
            <a:ext cx="2608866" cy="1616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4" descr="A picture containing indoor, wall, cabinet, pers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21525" y="2023454"/>
            <a:ext cx="3466864" cy="1601468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93925" y="4927342"/>
            <a:ext cx="2263636" cy="1391558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4" descr="A picture containing electronics, monitor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107487" y="3325874"/>
            <a:ext cx="4036513" cy="13240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5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Goals of this Practical</a:t>
            </a:r>
            <a:endParaRPr/>
          </a:p>
        </p:txBody>
      </p:sp>
      <p:sp>
        <p:nvSpPr>
          <p:cNvPr id="86" name="Google Shape;86;p5"/>
          <p:cNvSpPr txBox="1">
            <a:spLocks noGrp="1"/>
          </p:cNvSpPr>
          <p:nvPr>
            <p:ph type="body" idx="1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/>
              <a:t>Collect data 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lang="de-DE"/>
              <a:t>Make the data collection interactive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lang="de-DE"/>
              <a:t>Engage player for longer period of time (=more data)</a:t>
            </a:r>
            <a:endParaRPr/>
          </a:p>
          <a:p>
            <a:pPr marL="74295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/>
              <a:t>Ensure 6DoF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lang="de-DE"/>
              <a:t>Interaction Design</a:t>
            </a:r>
            <a:endParaRPr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/>
          </a:p>
        </p:txBody>
      </p:sp>
      <p:sp>
        <p:nvSpPr>
          <p:cNvPr id="87" name="Google Shape;87;p5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5</a:t>
            </a:fld>
            <a:endParaRPr/>
          </a:p>
        </p:txBody>
      </p:sp>
      <p:sp>
        <p:nvSpPr>
          <p:cNvPr id="88" name="Google Shape;88;p5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Proposed Work</a:t>
            </a:r>
            <a:endParaRPr/>
          </a:p>
        </p:txBody>
      </p:sp>
      <p:sp>
        <p:nvSpPr>
          <p:cNvPr id="94" name="Google Shape;94;p6"/>
          <p:cNvSpPr txBox="1">
            <a:spLocks noGrp="1"/>
          </p:cNvSpPr>
          <p:nvPr>
            <p:ph type="body" idx="1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de-DE"/>
              <a:t>Standard Tetris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de-DE"/>
              <a:t>Tetris walls surrounding the player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de-DE"/>
              <a:t>Virtual Reality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de-DE"/>
              <a:t>3 degree of Rotation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de-DE"/>
              <a:t>3 degree of Translation</a:t>
            </a:r>
            <a:endParaRPr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/>
          </a:p>
        </p:txBody>
      </p:sp>
      <p:sp>
        <p:nvSpPr>
          <p:cNvPr id="95" name="Google Shape;95;p6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6</a:t>
            </a:fld>
            <a:endParaRPr/>
          </a:p>
        </p:txBody>
      </p:sp>
      <p:sp>
        <p:nvSpPr>
          <p:cNvPr id="96" name="Google Shape;96;p6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7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Discussion of Potential Issues</a:t>
            </a:r>
            <a:endParaRPr/>
          </a:p>
        </p:txBody>
      </p:sp>
      <p:sp>
        <p:nvSpPr>
          <p:cNvPr id="102" name="Google Shape;102;p7"/>
          <p:cNvSpPr txBox="1">
            <a:spLocks noGrp="1"/>
          </p:cNvSpPr>
          <p:nvPr>
            <p:ph type="body" idx="1"/>
          </p:nvPr>
        </p:nvSpPr>
        <p:spPr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/>
              <a:t>ART target can be occluded by player</a:t>
            </a:r>
            <a:endParaRPr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/>
              <a:t>Limited real-world space</a:t>
            </a:r>
            <a:endParaRPr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/>
              <a:t>Wires</a:t>
            </a:r>
            <a:endParaRPr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/>
              <a:t>Cybersickness</a:t>
            </a:r>
            <a:endParaRPr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de-DE"/>
              <a:t>Obstacles in real world</a:t>
            </a:r>
            <a:endParaRPr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/>
          </a:p>
        </p:txBody>
      </p:sp>
      <p:sp>
        <p:nvSpPr>
          <p:cNvPr id="103" name="Google Shape;103;p7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7</a:t>
            </a:fld>
            <a:endParaRPr/>
          </a:p>
        </p:txBody>
      </p:sp>
      <p:sp>
        <p:nvSpPr>
          <p:cNvPr id="104" name="Google Shape;104;p7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8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Implementation</a:t>
            </a:r>
            <a:endParaRPr/>
          </a:p>
        </p:txBody>
      </p:sp>
      <p:sp>
        <p:nvSpPr>
          <p:cNvPr id="110" name="Google Shape;110;p8"/>
          <p:cNvSpPr txBox="1">
            <a:spLocks noGrp="1"/>
          </p:cNvSpPr>
          <p:nvPr>
            <p:ph type="body" idx="1"/>
          </p:nvPr>
        </p:nvSpPr>
        <p:spPr>
          <a:xfrm>
            <a:off x="313384" y="7042924"/>
            <a:ext cx="8128000" cy="4606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de-DE" sz="1600"/>
              <a:t>3D asset modeling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de-DE" sz="1600"/>
              <a:t>Game logic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de-DE" sz="1600"/>
              <a:t>Audio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de-DE" sz="1600"/>
              <a:t>Basic Visual Effects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de-DE" sz="1600"/>
              <a:t>Interaction with keyboard and mouse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de-DE" sz="1600"/>
              <a:t>Integration with HTC Vive</a:t>
            </a:r>
            <a:endParaRPr sz="160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de-DE" sz="1600"/>
              <a:t>Implementation of different effects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de-DE" sz="1600"/>
              <a:t>HTC Vive controller integration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de-DE" sz="1600"/>
              <a:t>ART Integration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de-DE" sz="1600"/>
              <a:t>Efficient collection of tracking data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de-DE" sz="1600"/>
              <a:t>Extend game modes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de-DE" sz="1600"/>
              <a:t>Bug Fixing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de-DE" sz="1600"/>
              <a:t>Testing</a:t>
            </a:r>
            <a:endParaRPr/>
          </a:p>
        </p:txBody>
      </p:sp>
      <p:sp>
        <p:nvSpPr>
          <p:cNvPr id="111" name="Google Shape;111;p8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8</a:t>
            </a:fld>
            <a:endParaRPr/>
          </a:p>
        </p:txBody>
      </p:sp>
      <p:sp>
        <p:nvSpPr>
          <p:cNvPr id="112" name="Google Shape;112;p8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  <p:grpSp>
        <p:nvGrpSpPr>
          <p:cNvPr id="113" name="Google Shape;113;p8"/>
          <p:cNvGrpSpPr/>
          <p:nvPr/>
        </p:nvGrpSpPr>
        <p:grpSpPr>
          <a:xfrm>
            <a:off x="612809" y="1669775"/>
            <a:ext cx="3581238" cy="1938992"/>
            <a:chOff x="0" y="0"/>
            <a:chExt cx="3581238" cy="193899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14" name="Google Shape;114;p8"/>
            <p:cNvSpPr/>
            <p:nvPr/>
          </p:nvSpPr>
          <p:spPr>
            <a:xfrm rot="5400000">
              <a:off x="1659645" y="-176500"/>
              <a:ext cx="1551193" cy="2291992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DFE2CA">
                <a:alpha val="8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8"/>
            <p:cNvSpPr txBox="1"/>
            <p:nvPr/>
          </p:nvSpPr>
          <p:spPr>
            <a:xfrm>
              <a:off x="1289246" y="269622"/>
              <a:ext cx="2216269" cy="1399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30475" rIns="60950" bIns="30475" anchor="ctr" anchorCtr="0">
              <a:noAutofit/>
            </a:bodyPr>
            <a:lstStyle/>
            <a:p>
              <a:pPr marL="171450" marR="0" lvl="1" indent="-1714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lang="de-DE" sz="16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Audio</a:t>
              </a:r>
              <a:endParaRPr dirty="0"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lang="de-DE" sz="16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Visual </a:t>
              </a:r>
              <a:r>
                <a:rPr lang="de-DE" sz="1600" b="0" i="0" u="none" strike="noStrike" cap="none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Effects</a:t>
              </a:r>
              <a:endParaRPr dirty="0"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lang="de-DE" sz="16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3D Asset Modeling</a:t>
              </a:r>
              <a:endParaRPr dirty="0"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lang="de-DE" sz="16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Game </a:t>
              </a:r>
              <a:r>
                <a:rPr lang="de-DE" sz="1600" b="0" i="0" u="none" strike="noStrike" cap="none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Logic</a:t>
              </a:r>
              <a:endParaRPr dirty="0"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lang="de-DE" sz="1600" b="0" i="0" u="none" strike="noStrike" cap="none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Extend</a:t>
              </a:r>
              <a:r>
                <a:rPr lang="de-DE" sz="16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game </a:t>
              </a:r>
              <a:r>
                <a:rPr lang="de-DE" sz="1600" b="0" i="0" u="none" strike="noStrike" cap="none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modes</a:t>
              </a:r>
              <a:endParaRPr dirty="0"/>
            </a:p>
          </p:txBody>
        </p:sp>
        <p:sp>
          <p:nvSpPr>
            <p:cNvPr id="116" name="Google Shape;116;p8"/>
            <p:cNvSpPr/>
            <p:nvPr/>
          </p:nvSpPr>
          <p:spPr>
            <a:xfrm>
              <a:off x="0" y="0"/>
              <a:ext cx="1289246" cy="1938992"/>
            </a:xfrm>
            <a:prstGeom prst="roundRect">
              <a:avLst>
                <a:gd name="adj" fmla="val 16667"/>
              </a:avLst>
            </a:prstGeom>
            <a:solidFill>
              <a:srgbClr val="A1AD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8"/>
            <p:cNvSpPr txBox="1"/>
            <p:nvPr/>
          </p:nvSpPr>
          <p:spPr>
            <a:xfrm>
              <a:off x="62936" y="62936"/>
              <a:ext cx="1163374" cy="18131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2850" tIns="51425" rIns="102850" bIns="514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Arial"/>
                <a:buNone/>
              </a:pPr>
              <a:r>
                <a:rPr lang="de-DE" sz="2700" b="0" i="0" u="none" strike="noStrike" cap="none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Game</a:t>
              </a:r>
              <a:endParaRPr dirty="0"/>
            </a:p>
          </p:txBody>
        </p:sp>
      </p:grpSp>
      <p:grpSp>
        <p:nvGrpSpPr>
          <p:cNvPr id="118" name="Google Shape;118;p8"/>
          <p:cNvGrpSpPr/>
          <p:nvPr/>
        </p:nvGrpSpPr>
        <p:grpSpPr>
          <a:xfrm>
            <a:off x="4949955" y="1823662"/>
            <a:ext cx="3581238" cy="1631216"/>
            <a:chOff x="0" y="0"/>
            <a:chExt cx="3581238" cy="163121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19" name="Google Shape;119;p8"/>
            <p:cNvSpPr/>
            <p:nvPr/>
          </p:nvSpPr>
          <p:spPr>
            <a:xfrm rot="5400000">
              <a:off x="1782756" y="-330388"/>
              <a:ext cx="1304972" cy="2291992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DFE2CA">
                <a:alpha val="8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8"/>
            <p:cNvSpPr txBox="1"/>
            <p:nvPr/>
          </p:nvSpPr>
          <p:spPr>
            <a:xfrm>
              <a:off x="1289247" y="226824"/>
              <a:ext cx="2228289" cy="11775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30475" rIns="60950" bIns="30475" anchor="ctr" anchorCtr="0">
              <a:noAutofit/>
            </a:bodyPr>
            <a:lstStyle/>
            <a:p>
              <a:pPr marL="171450" marR="0" lvl="1" indent="-1714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lang="de-DE" sz="16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Keyboard and Mouse</a:t>
              </a:r>
              <a:endParaRPr dirty="0"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lang="de-DE" sz="16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HTC HMD</a:t>
              </a:r>
              <a:endParaRPr dirty="0"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lang="de-DE" sz="16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HTC Controller</a:t>
              </a:r>
              <a:endParaRPr dirty="0"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lang="de-DE" sz="16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ART Target</a:t>
              </a:r>
              <a:endParaRPr dirty="0"/>
            </a:p>
          </p:txBody>
        </p:sp>
        <p:sp>
          <p:nvSpPr>
            <p:cNvPr id="121" name="Google Shape;121;p8"/>
            <p:cNvSpPr/>
            <p:nvPr/>
          </p:nvSpPr>
          <p:spPr>
            <a:xfrm>
              <a:off x="0" y="0"/>
              <a:ext cx="1289246" cy="1631216"/>
            </a:xfrm>
            <a:prstGeom prst="roundRect">
              <a:avLst>
                <a:gd name="adj" fmla="val 16667"/>
              </a:avLst>
            </a:prstGeom>
            <a:solidFill>
              <a:srgbClr val="A1AD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8"/>
            <p:cNvSpPr txBox="1"/>
            <p:nvPr/>
          </p:nvSpPr>
          <p:spPr>
            <a:xfrm>
              <a:off x="62936" y="62936"/>
              <a:ext cx="1163374" cy="15053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750" tIns="32375" rIns="64750" bIns="323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Arial"/>
                <a:buNone/>
              </a:pPr>
              <a:r>
                <a:rPr lang="de-DE" sz="1700" b="0" i="0" u="none" strike="noStrike" cap="none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Interaction</a:t>
              </a:r>
              <a:endParaRPr dirty="0"/>
            </a:p>
          </p:txBody>
        </p:sp>
      </p:grpSp>
      <p:grpSp>
        <p:nvGrpSpPr>
          <p:cNvPr id="123" name="Google Shape;123;p8"/>
          <p:cNvGrpSpPr/>
          <p:nvPr/>
        </p:nvGrpSpPr>
        <p:grpSpPr>
          <a:xfrm>
            <a:off x="2781380" y="4395688"/>
            <a:ext cx="3581238" cy="1015663"/>
            <a:chOff x="0" y="0"/>
            <a:chExt cx="3581238" cy="101566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24" name="Google Shape;124;p8"/>
            <p:cNvSpPr/>
            <p:nvPr/>
          </p:nvSpPr>
          <p:spPr>
            <a:xfrm rot="5400000">
              <a:off x="2028977" y="-638164"/>
              <a:ext cx="812530" cy="2291992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DFE2CA">
                <a:alpha val="8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8"/>
            <p:cNvSpPr txBox="1"/>
            <p:nvPr/>
          </p:nvSpPr>
          <p:spPr>
            <a:xfrm>
              <a:off x="1289246" y="141231"/>
              <a:ext cx="2252328" cy="7332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3800" tIns="41900" rIns="83800" bIns="41900" anchor="ctr" anchorCtr="0">
              <a:noAutofit/>
            </a:bodyPr>
            <a:lstStyle/>
            <a:p>
              <a:pPr marL="228600" marR="0" lvl="1" indent="-2286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200"/>
                <a:buFont typeface="Arial"/>
                <a:buChar char="•"/>
              </a:pPr>
              <a:r>
                <a:rPr lang="de-DE" sz="22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Bug Fixing</a:t>
              </a:r>
              <a:endParaRPr/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330"/>
                </a:spcBef>
                <a:spcAft>
                  <a:spcPts val="0"/>
                </a:spcAft>
                <a:buClr>
                  <a:schemeClr val="dk1"/>
                </a:buClr>
                <a:buSzPts val="2200"/>
                <a:buFont typeface="Arial"/>
                <a:buChar char="•"/>
              </a:pPr>
              <a:r>
                <a:rPr lang="de-DE" sz="22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Testing</a:t>
              </a:r>
              <a:endParaRPr/>
            </a:p>
          </p:txBody>
        </p:sp>
        <p:sp>
          <p:nvSpPr>
            <p:cNvPr id="126" name="Google Shape;126;p8"/>
            <p:cNvSpPr/>
            <p:nvPr/>
          </p:nvSpPr>
          <p:spPr>
            <a:xfrm>
              <a:off x="0" y="0"/>
              <a:ext cx="1289246" cy="1015663"/>
            </a:xfrm>
            <a:prstGeom prst="roundRect">
              <a:avLst>
                <a:gd name="adj" fmla="val 16667"/>
              </a:avLst>
            </a:prstGeom>
            <a:solidFill>
              <a:srgbClr val="A1AD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8"/>
            <p:cNvSpPr txBox="1"/>
            <p:nvPr/>
          </p:nvSpPr>
          <p:spPr>
            <a:xfrm>
              <a:off x="49581" y="49581"/>
              <a:ext cx="1190084" cy="9165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26650" rIns="53325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Code </a:t>
              </a:r>
              <a:r>
                <a:rPr lang="de-DE" sz="1400" b="0" i="0" u="none" strike="noStrike" cap="none" dirty="0" err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Improvement</a:t>
              </a:r>
              <a:endParaRPr dirty="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9"/>
          <p:cNvSpPr txBox="1"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Implementation </a:t>
            </a:r>
            <a:endParaRPr/>
          </a:p>
        </p:txBody>
      </p:sp>
      <p:sp>
        <p:nvSpPr>
          <p:cNvPr id="133" name="Google Shape;133;p9"/>
          <p:cNvSpPr txBox="1">
            <a:spLocks noGrp="1"/>
          </p:cNvSpPr>
          <p:nvPr>
            <p:ph type="sldNum" idx="12"/>
          </p:nvPr>
        </p:nvSpPr>
        <p:spPr>
          <a:xfrm>
            <a:off x="6731000" y="6501600"/>
            <a:ext cx="1905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9</a:t>
            </a:fld>
            <a:endParaRPr/>
          </a:p>
        </p:txBody>
      </p:sp>
      <p:sp>
        <p:nvSpPr>
          <p:cNvPr id="134" name="Google Shape;134;p9"/>
          <p:cNvSpPr txBox="1">
            <a:spLocks noGrp="1"/>
          </p:cNvSpPr>
          <p:nvPr>
            <p:ph type="ftr" idx="11"/>
          </p:nvPr>
        </p:nvSpPr>
        <p:spPr>
          <a:xfrm>
            <a:off x="508000" y="6508800"/>
            <a:ext cx="790448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Md Jamiur Rahman, Patrick Radner, Ahnaf Munir : 360 Tetris Using gamification to collect training data</a:t>
            </a:r>
            <a:endParaRPr/>
          </a:p>
        </p:txBody>
      </p:sp>
      <p:pic>
        <p:nvPicPr>
          <p:cNvPr id="135" name="Google Shape;135;p9" descr="A screen shot of a comput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8000" y="1344000"/>
            <a:ext cx="3422171" cy="1971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9" descr="A picture containing ground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71306" y="1344000"/>
            <a:ext cx="3241174" cy="1971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9" descr="A picture containing cake, indoor, table, laptop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08000" y="3855182"/>
            <a:ext cx="3422171" cy="211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9" descr="A picture containing colorful, circuit, cake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87546" y="3855182"/>
            <a:ext cx="4024935" cy="21141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9725615-8FFF-4081-85B2-804B4DFD39CF}"/>
              </a:ext>
            </a:extLst>
          </p:cNvPr>
          <p:cNvSpPr/>
          <p:nvPr/>
        </p:nvSpPr>
        <p:spPr>
          <a:xfrm>
            <a:off x="-142043" y="1145022"/>
            <a:ext cx="650043" cy="51847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AC46AD-2362-44D1-941E-A2177D2B9052}"/>
              </a:ext>
            </a:extLst>
          </p:cNvPr>
          <p:cNvSpPr/>
          <p:nvPr/>
        </p:nvSpPr>
        <p:spPr>
          <a:xfrm>
            <a:off x="8443332" y="1145021"/>
            <a:ext cx="975876" cy="5014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RVIDA-TUMFAR-Folie">
  <a:themeElements>
    <a:clrScheme name="Leere Präsentation 1">
      <a:dk1>
        <a:srgbClr val="000000"/>
      </a:dk1>
      <a:lt1>
        <a:srgbClr val="FFFFFF"/>
      </a:lt1>
      <a:dk2>
        <a:srgbClr val="0065BD"/>
      </a:dk2>
      <a:lt2>
        <a:srgbClr val="005293"/>
      </a:lt2>
      <a:accent1>
        <a:srgbClr val="A2AD00"/>
      </a:accent1>
      <a:accent2>
        <a:srgbClr val="E37222"/>
      </a:accent2>
      <a:accent3>
        <a:srgbClr val="AAB8DB"/>
      </a:accent3>
      <a:accent4>
        <a:srgbClr val="DADADA"/>
      </a:accent4>
      <a:accent5>
        <a:srgbClr val="CED3AA"/>
      </a:accent5>
      <a:accent6>
        <a:srgbClr val="CE671E"/>
      </a:accent6>
      <a:hlink>
        <a:srgbClr val="DAD7CB"/>
      </a:hlink>
      <a:folHlink>
        <a:srgbClr val="9C9D9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1146</Words>
  <Application>Microsoft Office PowerPoint</Application>
  <PresentationFormat>On-screen Show (4:3)</PresentationFormat>
  <Paragraphs>174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Noto Sans Symbols</vt:lpstr>
      <vt:lpstr>ARVIDA-TUMFAR-Folie</vt:lpstr>
      <vt:lpstr>360 Tetris:  Using gamification to collect training data</vt:lpstr>
      <vt:lpstr>Introduction</vt:lpstr>
      <vt:lpstr>Problem Description: Issues</vt:lpstr>
      <vt:lpstr>Existing Solutions</vt:lpstr>
      <vt:lpstr>Goals of this Practical</vt:lpstr>
      <vt:lpstr>Proposed Work</vt:lpstr>
      <vt:lpstr>Discussion of Potential Issues</vt:lpstr>
      <vt:lpstr>Implementation</vt:lpstr>
      <vt:lpstr>Implementation </vt:lpstr>
      <vt:lpstr>Implementation</vt:lpstr>
      <vt:lpstr>Interaction Design</vt:lpstr>
      <vt:lpstr>Interaction Design</vt:lpstr>
      <vt:lpstr>Tip Calibration</vt:lpstr>
      <vt:lpstr>ART to HTC Transformation</vt:lpstr>
      <vt:lpstr>Cube to ART Transformation</vt:lpstr>
      <vt:lpstr>Project Management</vt:lpstr>
      <vt:lpstr>Project Management</vt:lpstr>
      <vt:lpstr>Project Management</vt:lpstr>
      <vt:lpstr>Our Main Webpage</vt:lpstr>
      <vt:lpstr>Our Protocol Page</vt:lpstr>
      <vt:lpstr>Evaluation (Test Runs in Demo Day)</vt:lpstr>
      <vt:lpstr>Future Work</vt:lpstr>
      <vt:lpstr>Conclusion</vt:lpstr>
      <vt:lpstr>Demo</vt:lpstr>
      <vt:lpstr>List of 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360 Tetris:  Using gamification to collect training data</dc:title>
  <dc:creator>Gudrun Klinker</dc:creator>
  <cp:lastModifiedBy>Jamiur Rahman</cp:lastModifiedBy>
  <cp:revision>24</cp:revision>
  <dcterms:created xsi:type="dcterms:W3CDTF">2013-09-19T08:44:11Z</dcterms:created>
  <dcterms:modified xsi:type="dcterms:W3CDTF">2019-09-12T07:30:13Z</dcterms:modified>
</cp:coreProperties>
</file>