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8" r:id="rId2"/>
    <p:sldId id="425" r:id="rId3"/>
    <p:sldId id="440" r:id="rId4"/>
    <p:sldId id="428" r:id="rId5"/>
    <p:sldId id="427" r:id="rId6"/>
    <p:sldId id="444" r:id="rId7"/>
    <p:sldId id="433" r:id="rId8"/>
    <p:sldId id="437" r:id="rId9"/>
    <p:sldId id="442" r:id="rId10"/>
    <p:sldId id="439" r:id="rId11"/>
    <p:sldId id="441" r:id="rId12"/>
    <p:sldId id="438" r:id="rId13"/>
    <p:sldId id="443" r:id="rId14"/>
    <p:sldId id="434" r:id="rId15"/>
    <p:sldId id="435" r:id="rId16"/>
    <p:sldId id="436" r:id="rId17"/>
    <p:sldId id="432" r:id="rId18"/>
  </p:sldIdLst>
  <p:sldSz cx="9144000" cy="6858000" type="screen4x3"/>
  <p:notesSz cx="6858000" cy="9144000"/>
  <p:defaultTextStyle>
    <a:defPPr>
      <a:defRPr lang="de-DE"/>
    </a:defPPr>
    <a:lvl1pPr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AD00"/>
    <a:srgbClr val="F9E3D3"/>
    <a:srgbClr val="BFE1FF"/>
    <a:srgbClr val="B5CA82"/>
    <a:srgbClr val="91AC6B"/>
    <a:srgbClr val="41BEFF"/>
    <a:srgbClr val="0099FF"/>
    <a:srgbClr val="CA213F"/>
    <a:srgbClr val="E53418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2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716" y="78"/>
      </p:cViewPr>
      <p:guideLst>
        <p:guide orient="horz" pos="2160"/>
        <p:guide pos="2880"/>
      </p:guideLst>
    </p:cSldViewPr>
  </p:slideViewPr>
  <p:notesTextViewPr>
    <p:cViewPr>
      <p:scale>
        <a:sx n="153" d="100"/>
        <a:sy n="153" d="100"/>
      </p:scale>
      <p:origin x="0" y="0"/>
    </p:cViewPr>
  </p:notesTextViewPr>
  <p:sorterViewPr>
    <p:cViewPr>
      <p:scale>
        <a:sx n="100" d="100"/>
        <a:sy n="100" d="100"/>
      </p:scale>
      <p:origin x="0" y="-892"/>
    </p:cViewPr>
  </p:sorterViewPr>
  <p:notesViewPr>
    <p:cSldViewPr snapToGrid="0">
      <p:cViewPr varScale="1">
        <p:scale>
          <a:sx n="87" d="100"/>
          <a:sy n="87" d="100"/>
        </p:scale>
        <p:origin x="384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08000" y="169863"/>
            <a:ext cx="337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91000" y="1698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B9FD003B-F55D-4842-A116-DBE40F6AC124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621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741E7853-A490-4F42-A560-8CD18868D997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4077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ＭＳ Ｐゴシック" pitchFamily="1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304-1901-4C60-AB3F-9EA11366805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9501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5282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42923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7209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>
            <a:off x="6229350" y="2346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5" name="Line 22"/>
          <p:cNvSpPr>
            <a:spLocks noChangeShapeType="1"/>
          </p:cNvSpPr>
          <p:nvPr userDrawn="1"/>
        </p:nvSpPr>
        <p:spPr bwMode="auto">
          <a:xfrm>
            <a:off x="0" y="4410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6" name="Line 23"/>
          <p:cNvSpPr>
            <a:spLocks noChangeShapeType="1"/>
          </p:cNvSpPr>
          <p:nvPr userDrawn="1"/>
        </p:nvSpPr>
        <p:spPr bwMode="auto">
          <a:xfrm>
            <a:off x="0" y="64326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7" name="Picture 2" descr="C:\Users\Flopc\Desktop\ppt\TUMLogo_oZ_Vollfl_blau_RGB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95300" y="1828800"/>
            <a:ext cx="8128000" cy="1295400"/>
          </a:xfrm>
        </p:spPr>
        <p:txBody>
          <a:bodyPr/>
          <a:lstStyle>
            <a:lvl1pPr algn="ctr">
              <a:defRPr sz="3200" b="1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8000" y="3429000"/>
            <a:ext cx="8128000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508000" y="6508800"/>
            <a:ext cx="8153400" cy="304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de-DE" dirty="0"/>
              <a:t>Matthias-Neal Wadlinger-Köhler: A </a:t>
            </a:r>
            <a:r>
              <a:rPr lang="de-DE" dirty="0" err="1"/>
              <a:t>Gamified</a:t>
            </a:r>
            <a:r>
              <a:rPr lang="de-DE" dirty="0"/>
              <a:t> </a:t>
            </a:r>
            <a:r>
              <a:rPr lang="de-DE" dirty="0" err="1"/>
              <a:t>Drinking</a:t>
            </a:r>
            <a:r>
              <a:rPr lang="de-DE" dirty="0"/>
              <a:t> </a:t>
            </a:r>
            <a:r>
              <a:rPr lang="de-DE" dirty="0" err="1"/>
              <a:t>Reminder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for Seniors</a:t>
            </a:r>
          </a:p>
        </p:txBody>
      </p:sp>
      <p:pic>
        <p:nvPicPr>
          <p:cNvPr id="10242" name="Picture 2" descr="C:\Users\christian\Documents\vorlagen\logo\far_logo_tum_blau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00" y="414900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49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16.05.2019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Matthias-Neal Wadlinger-Köhler: A </a:t>
            </a:r>
            <a:r>
              <a:rPr lang="de-DE" dirty="0" err="1"/>
              <a:t>Gamified</a:t>
            </a:r>
            <a:r>
              <a:rPr lang="de-DE" dirty="0"/>
              <a:t> </a:t>
            </a:r>
            <a:r>
              <a:rPr lang="de-DE" dirty="0" err="1"/>
              <a:t>Drinking</a:t>
            </a:r>
            <a:r>
              <a:rPr lang="de-DE" dirty="0"/>
              <a:t> </a:t>
            </a:r>
            <a:r>
              <a:rPr lang="de-DE" dirty="0" err="1"/>
              <a:t>Reminder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for Seniors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5F8C94-1FE7-4B98-885D-30951FE77ADD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1865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80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16.05.2019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Matthias-Neal Wadlinger-Köhler: A </a:t>
            </a:r>
            <a:r>
              <a:rPr lang="de-DE" dirty="0" err="1"/>
              <a:t>Gamified</a:t>
            </a:r>
            <a:r>
              <a:rPr lang="de-DE" dirty="0"/>
              <a:t> </a:t>
            </a:r>
            <a:r>
              <a:rPr lang="de-DE" dirty="0" err="1"/>
              <a:t>Drinking</a:t>
            </a:r>
            <a:r>
              <a:rPr lang="de-DE" dirty="0"/>
              <a:t> </a:t>
            </a:r>
            <a:r>
              <a:rPr lang="de-DE" dirty="0" err="1"/>
              <a:t>Reminder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for Seniors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1986AC-A27E-4BAF-96F8-8628315CA06C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863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501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de-DE"/>
              <a:t>16.05.2019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5016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de-DE" dirty="0"/>
              <a:t>Matthias-Neal Wadlinger-Köhler: A </a:t>
            </a:r>
            <a:r>
              <a:rPr lang="de-DE" dirty="0" err="1"/>
              <a:t>Gamified</a:t>
            </a:r>
            <a:r>
              <a:rPr lang="de-DE" dirty="0"/>
              <a:t> </a:t>
            </a:r>
            <a:r>
              <a:rPr lang="de-DE" dirty="0" err="1"/>
              <a:t>Drinking</a:t>
            </a:r>
            <a:r>
              <a:rPr lang="de-DE" dirty="0"/>
              <a:t> </a:t>
            </a:r>
            <a:r>
              <a:rPr lang="de-DE" dirty="0" err="1"/>
              <a:t>Reminder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for Seniors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501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A2F13B0-8C01-4407-AA0B-8BD3C8187513}" type="slidenum">
              <a:rPr lang="de-DE"/>
              <a:pPr/>
              <a:t>‹#›</a:t>
            </a:fld>
            <a:endParaRPr lang="de-DE"/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6229350" y="2346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 dirty="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14" name="Line 23"/>
          <p:cNvSpPr>
            <a:spLocks noChangeShapeType="1"/>
          </p:cNvSpPr>
          <p:nvPr/>
        </p:nvSpPr>
        <p:spPr bwMode="auto">
          <a:xfrm>
            <a:off x="0" y="64254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1033" name="Picture 2" descr="C:\Users\Flopc\Desktop\ppt\TUMLogo_oZ_Vollfl_blau_RGB.e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22"/>
          <p:cNvSpPr>
            <a:spLocks noChangeShapeType="1"/>
          </p:cNvSpPr>
          <p:nvPr/>
        </p:nvSpPr>
        <p:spPr bwMode="auto">
          <a:xfrm>
            <a:off x="0" y="4410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829128" y="232393"/>
            <a:ext cx="176202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 dirty="0">
                <a:solidFill>
                  <a:schemeClr val="bg2"/>
                </a:solidFill>
              </a:rPr>
              <a:t>Fachgebiet Augmented</a:t>
            </a:r>
            <a:r>
              <a:rPr lang="de-DE" sz="900" baseline="0" dirty="0">
                <a:solidFill>
                  <a:schemeClr val="bg2"/>
                </a:solidFill>
              </a:rPr>
              <a:t> Reality</a:t>
            </a:r>
            <a:endParaRPr lang="de-DE" sz="900" dirty="0">
              <a:solidFill>
                <a:schemeClr val="bg2"/>
              </a:solidFill>
            </a:endParaRPr>
          </a:p>
        </p:txBody>
      </p:sp>
      <p:pic>
        <p:nvPicPr>
          <p:cNvPr id="1035" name="Picture 11" descr="C:\Users\christian\Documents\vorlagen\logo\far_logo_tum_blau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54" y="90390"/>
            <a:ext cx="320675" cy="3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3" r:id="rId2"/>
    <p:sldLayoutId id="2147483694" r:id="rId3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ＭＳ Ｐゴシック" pitchFamily="-65" charset="-128"/>
          <a:cs typeface="ＭＳ Ｐゴシック" pitchFamily="18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  <a:cs typeface="ＭＳ Ｐゴシック" pitchFamily="18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A </a:t>
            </a:r>
            <a:r>
              <a:rPr lang="de-DE" dirty="0" err="1"/>
              <a:t>Gamified</a:t>
            </a:r>
            <a:r>
              <a:rPr lang="de-DE" dirty="0"/>
              <a:t> </a:t>
            </a:r>
            <a:r>
              <a:rPr lang="de-DE" dirty="0" err="1"/>
              <a:t>Drinking</a:t>
            </a:r>
            <a:r>
              <a:rPr lang="de-DE" dirty="0"/>
              <a:t> </a:t>
            </a:r>
            <a:r>
              <a:rPr lang="de-DE" dirty="0" err="1"/>
              <a:t>Reminder</a:t>
            </a:r>
            <a:r>
              <a:rPr lang="de-DE" dirty="0"/>
              <a:t> </a:t>
            </a:r>
            <a:r>
              <a:rPr lang="de-DE" dirty="0" err="1"/>
              <a:t>Application</a:t>
            </a:r>
            <a:r>
              <a:rPr lang="de-DE" dirty="0"/>
              <a:t> for Seniors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508000" y="3429000"/>
            <a:ext cx="8128000" cy="2418074"/>
          </a:xfrm>
        </p:spPr>
        <p:txBody>
          <a:bodyPr/>
          <a:lstStyle/>
          <a:p>
            <a:r>
              <a:rPr lang="en-US" dirty="0"/>
              <a:t>Matthias-Neal Wadlinger-Köhler</a:t>
            </a:r>
          </a:p>
          <a:p>
            <a:r>
              <a:rPr lang="en-US" sz="1600" dirty="0"/>
              <a:t>16.5.2019</a:t>
            </a:r>
          </a:p>
          <a:p>
            <a:endParaRPr lang="en-US" sz="1600" dirty="0"/>
          </a:p>
          <a:p>
            <a:endParaRPr lang="en-US" dirty="0"/>
          </a:p>
          <a:p>
            <a:pPr algn="l"/>
            <a:r>
              <a:rPr lang="en-US" dirty="0"/>
              <a:t>Final: Master Informatics</a:t>
            </a:r>
          </a:p>
          <a:p>
            <a:pPr algn="l"/>
            <a:r>
              <a:rPr lang="en-US" dirty="0"/>
              <a:t>Supervisor(s): Christian Eichhorn, Daniel A. Plecher</a:t>
            </a:r>
          </a:p>
        </p:txBody>
      </p:sp>
    </p:spTree>
    <p:extLst>
      <p:ext uri="{BB962C8B-B14F-4D97-AF65-F5344CB8AC3E}">
        <p14:creationId xmlns:p14="http://schemas.microsoft.com/office/powerpoint/2010/main" val="2789097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F157E8-F8AF-4539-80FA-3F3BCC8C7C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565399"/>
            <a:ext cx="4553527" cy="4606801"/>
          </a:xfrm>
        </p:spPr>
        <p:txBody>
          <a:bodyPr/>
          <a:lstStyle/>
          <a:p>
            <a:r>
              <a:rPr lang="en-US" dirty="0"/>
              <a:t>Matching Puzzle Gameplay</a:t>
            </a:r>
          </a:p>
          <a:p>
            <a:pPr lvl="1"/>
            <a:r>
              <a:rPr lang="en-US" dirty="0"/>
              <a:t>One type of bonus object</a:t>
            </a:r>
          </a:p>
          <a:p>
            <a:pPr lvl="1"/>
            <a:r>
              <a:rPr lang="en-US" dirty="0"/>
              <a:t>Hint function that shows possible matches, makes “Autopilot” possible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Drink Reminder Interaction </a:t>
            </a:r>
          </a:p>
          <a:p>
            <a:pPr lvl="1"/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balloon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rewarded</a:t>
            </a:r>
            <a:r>
              <a:rPr lang="de-DE" dirty="0"/>
              <a:t> after </a:t>
            </a:r>
            <a:r>
              <a:rPr lang="de-DE" dirty="0" err="1"/>
              <a:t>drinking</a:t>
            </a:r>
            <a:endParaRPr lang="de-DE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0B1A2-A4C0-4C11-9640-C2ADCC172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16.05.2019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410B3A-399A-48BC-9814-A354B9352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Matthias-Neal Wadlinger-Köhler: A Gamified Drinking Reminder Application for Seniors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ED698-482B-4E8C-B84A-A9B0877D5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12" name="gameplay">
            <a:hlinkClick r:id="" action="ppaction://media"/>
            <a:extLst>
              <a:ext uri="{FF2B5EF4-FFF2-40B4-BE49-F238E27FC236}">
                <a16:creationId xmlns:a16="http://schemas.microsoft.com/office/drawing/2014/main" id="{1B5A28E0-7C83-4267-AD7D-C5D774593069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5862" end="15813"/>
                </p14:media>
              </p:ext>
            </p:extLst>
          </p:nvPr>
        </p:nvPicPr>
        <p:blipFill rotWithShape="1">
          <a:blip r:embed="rId5"/>
          <a:srcRect r="37727"/>
          <a:stretch>
            <a:fillRect/>
          </a:stretch>
        </p:blipFill>
        <p:spPr>
          <a:xfrm>
            <a:off x="6102535" y="1457481"/>
            <a:ext cx="1845531" cy="1852264"/>
          </a:xfrm>
          <a:prstGeom prst="rect">
            <a:avLst/>
          </a:prstGeom>
        </p:spPr>
      </p:pic>
      <p:pic>
        <p:nvPicPr>
          <p:cNvPr id="9" name="waterbomb">
            <a:hlinkClick r:id="" action="ppaction://media"/>
            <a:extLst>
              <a:ext uri="{FF2B5EF4-FFF2-40B4-BE49-F238E27FC236}">
                <a16:creationId xmlns:a16="http://schemas.microsoft.com/office/drawing/2014/main" id="{7F00DEA6-C2BD-4107-A610-3AA0B207A714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3">
                  <p14:trim st="551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044101" y="3548255"/>
            <a:ext cx="3962400" cy="247650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7ABC638A-8C07-4BF3-9303-4C58151AD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98399"/>
            <a:ext cx="8128000" cy="935091"/>
          </a:xfrm>
        </p:spPr>
        <p:txBody>
          <a:bodyPr/>
          <a:lstStyle/>
          <a:p>
            <a:r>
              <a:rPr lang="en-US" dirty="0"/>
              <a:t>Implementation:</a:t>
            </a:r>
            <a:br>
              <a:rPr lang="en-US" dirty="0"/>
            </a:br>
            <a:r>
              <a:rPr lang="en-US" dirty="0"/>
              <a:t>Gameplay</a:t>
            </a:r>
          </a:p>
        </p:txBody>
      </p:sp>
    </p:spTree>
    <p:extLst>
      <p:ext uri="{BB962C8B-B14F-4D97-AF65-F5344CB8AC3E}">
        <p14:creationId xmlns:p14="http://schemas.microsoft.com/office/powerpoint/2010/main" val="2334889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8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155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3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24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9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30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71B0D-E2C0-462E-B7E0-18E184EA1A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565399"/>
            <a:ext cx="4160562" cy="4606801"/>
          </a:xfrm>
        </p:spPr>
        <p:txBody>
          <a:bodyPr/>
          <a:lstStyle/>
          <a:p>
            <a:r>
              <a:rPr lang="en-US" dirty="0"/>
              <a:t>Adjustable Game Size </a:t>
            </a:r>
          </a:p>
          <a:p>
            <a:pPr lvl="1" indent="-342900"/>
            <a:r>
              <a:rPr lang="en-US" dirty="0"/>
              <a:t>Small, medium and large</a:t>
            </a:r>
          </a:p>
          <a:p>
            <a:pPr lvl="1" indent="-342900"/>
            <a:r>
              <a:rPr lang="en-US" dirty="0"/>
              <a:t>Increasing size increases difficulty</a:t>
            </a:r>
          </a:p>
          <a:p>
            <a:pPr lvl="1" indent="-342900"/>
            <a:r>
              <a:rPr lang="en-US" dirty="0"/>
              <a:t>Difficulty settings are important because of differing cognitive abilities</a:t>
            </a:r>
            <a:endParaRPr lang="de-DE" dirty="0"/>
          </a:p>
          <a:p>
            <a:r>
              <a:rPr lang="de-DE" dirty="0"/>
              <a:t>Second Game Mode: </a:t>
            </a:r>
            <a:r>
              <a:rPr lang="de-DE" dirty="0" err="1"/>
              <a:t>Tiles</a:t>
            </a:r>
            <a:endParaRPr lang="de-DE" dirty="0"/>
          </a:p>
          <a:p>
            <a:pPr lvl="1"/>
            <a:r>
              <a:rPr lang="de-DE" dirty="0"/>
              <a:t>Remove </a:t>
            </a:r>
            <a:r>
              <a:rPr lang="de-DE" dirty="0" err="1"/>
              <a:t>tiles</a:t>
            </a:r>
            <a:r>
              <a:rPr lang="de-DE" dirty="0"/>
              <a:t> to </a:t>
            </a:r>
            <a:r>
              <a:rPr lang="de-DE" dirty="0" err="1"/>
              <a:t>reveal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image</a:t>
            </a:r>
            <a:endParaRPr lang="de-DE" dirty="0"/>
          </a:p>
          <a:p>
            <a:pPr lvl="1"/>
            <a:r>
              <a:rPr lang="de-DE" dirty="0"/>
              <a:t>More </a:t>
            </a:r>
            <a:r>
              <a:rPr lang="de-DE" dirty="0" err="1"/>
              <a:t>challenging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Points-Mode</a:t>
            </a:r>
          </a:p>
          <a:p>
            <a:endParaRPr lang="de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8370F8-E271-4A15-A9F1-7D02EBE91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16.05.2019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BD4343-B155-4A60-B4A1-FB869D6C8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Matthias-Neal Wadlinger-Köhler: A Gamified Drinking Reminder Application for Seniors</a:t>
            </a:r>
            <a:endParaRPr lang="de-D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35EDBB-6785-4B4A-ABC9-4A71FC57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986AC-A27E-4BAF-96F8-8628315CA06C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12" name="tiles_1">
            <a:hlinkClick r:id="" action="ppaction://media"/>
            <a:extLst>
              <a:ext uri="{FF2B5EF4-FFF2-40B4-BE49-F238E27FC236}">
                <a16:creationId xmlns:a16="http://schemas.microsoft.com/office/drawing/2014/main" id="{FCA9644E-568C-4EA9-8C26-93FC412B7A7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31035" y="3955766"/>
            <a:ext cx="3811823" cy="23823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7F2D9B-11EF-4662-8BAA-C96D3F306D3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608" y="2808426"/>
            <a:ext cx="3498775" cy="1058125"/>
          </a:xfrm>
          <a:prstGeom prst="rect">
            <a:avLst/>
          </a:prstGeom>
        </p:spPr>
      </p:pic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DCFE6F06-993D-40BB-AE17-C35AEC8BFC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589" y="698400"/>
            <a:ext cx="2684811" cy="201282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9F311A33-A137-482F-A6B6-2231B1C85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98399"/>
            <a:ext cx="8128000" cy="935091"/>
          </a:xfrm>
        </p:spPr>
        <p:txBody>
          <a:bodyPr/>
          <a:lstStyle/>
          <a:p>
            <a:r>
              <a:rPr lang="en-US" dirty="0"/>
              <a:t>Implementation:</a:t>
            </a:r>
            <a:br>
              <a:rPr lang="en-US" dirty="0"/>
            </a:br>
            <a:r>
              <a:rPr lang="en-US" dirty="0"/>
              <a:t>Gameplay Settings</a:t>
            </a:r>
          </a:p>
        </p:txBody>
      </p:sp>
    </p:spTree>
    <p:extLst>
      <p:ext uri="{BB962C8B-B14F-4D97-AF65-F5344CB8AC3E}">
        <p14:creationId xmlns:p14="http://schemas.microsoft.com/office/powerpoint/2010/main" val="165163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879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9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4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909C6-7953-4D56-8F6B-0500766396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565399"/>
            <a:ext cx="4561149" cy="4606801"/>
          </a:xfrm>
        </p:spPr>
        <p:txBody>
          <a:bodyPr/>
          <a:lstStyle/>
          <a:p>
            <a:r>
              <a:rPr lang="en-US" dirty="0"/>
              <a:t>Multiple available Themes for Background Images and Game Objects</a:t>
            </a:r>
          </a:p>
          <a:p>
            <a:pPr lvl="1"/>
            <a:r>
              <a:rPr lang="en-US" dirty="0"/>
              <a:t>Background themes include pictures of nature and popular cities</a:t>
            </a:r>
          </a:p>
          <a:p>
            <a:pPr lvl="1"/>
            <a:r>
              <a:rPr lang="en-US" dirty="0"/>
              <a:t>Game object themes contain different visually distinct icons</a:t>
            </a:r>
          </a:p>
          <a:p>
            <a:r>
              <a:rPr lang="en-US" dirty="0"/>
              <a:t>Custom Background Images</a:t>
            </a:r>
          </a:p>
          <a:p>
            <a:pPr lvl="1"/>
            <a:r>
              <a:rPr lang="en-US" dirty="0"/>
              <a:t>Import any number of Images stored on the device to use in the game</a:t>
            </a:r>
          </a:p>
          <a:p>
            <a:pPr lvl="1"/>
            <a:r>
              <a:rPr lang="en-US" dirty="0"/>
              <a:t>“Interactive Photobook”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868AB-B56F-4E1D-AAF6-A7C3B47FD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16.05.2019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9579EE-5F46-4A89-8105-7A5203F9A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Matthias-Neal Wadlinger-Köhler: A Gamified Drinking Reminder Application for Seniors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6808AB-8ACD-47A6-8F30-1F0ECC079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12</a:t>
            </a:fld>
            <a:endParaRPr lang="de-D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401CFD-98D9-449B-9746-23E10AC779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243" y="3600893"/>
            <a:ext cx="3566851" cy="12985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3FF183E-E5D2-4627-94B7-508A024B1B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635" y="5071830"/>
            <a:ext cx="2995701" cy="1034879"/>
          </a:xfrm>
          <a:prstGeom prst="rect">
            <a:avLst/>
          </a:prstGeom>
        </p:spPr>
      </p:pic>
      <p:pic>
        <p:nvPicPr>
          <p:cNvPr id="11" name="Picture 10" descr="A screenshot of a video game&#10;&#10;Description automatically generated">
            <a:extLst>
              <a:ext uri="{FF2B5EF4-FFF2-40B4-BE49-F238E27FC236}">
                <a16:creationId xmlns:a16="http://schemas.microsoft.com/office/drawing/2014/main" id="{3581C937-C851-4FDA-A972-4DB5075B8E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635" y="1234107"/>
            <a:ext cx="2862075" cy="21457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F145C965-F181-4173-A9D3-589B87428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98399"/>
            <a:ext cx="8128000" cy="935091"/>
          </a:xfrm>
        </p:spPr>
        <p:txBody>
          <a:bodyPr/>
          <a:lstStyle/>
          <a:p>
            <a:r>
              <a:rPr lang="en-US" dirty="0"/>
              <a:t>Implementation:</a:t>
            </a:r>
            <a:br>
              <a:rPr lang="en-US" dirty="0"/>
            </a:br>
            <a:r>
              <a:rPr lang="en-US" dirty="0"/>
              <a:t>Visual Customization</a:t>
            </a:r>
          </a:p>
        </p:txBody>
      </p:sp>
    </p:spTree>
    <p:extLst>
      <p:ext uri="{BB962C8B-B14F-4D97-AF65-F5344CB8AC3E}">
        <p14:creationId xmlns:p14="http://schemas.microsoft.com/office/powerpoint/2010/main" val="2727583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982630-5367-4E77-9668-F1B83264F5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" y="1565399"/>
            <a:ext cx="8127999" cy="4606801"/>
          </a:xfrm>
        </p:spPr>
        <p:txBody>
          <a:bodyPr/>
          <a:lstStyle/>
          <a:p>
            <a:r>
              <a:rPr lang="de-DE" dirty="0"/>
              <a:t>Custom Game Objects</a:t>
            </a:r>
          </a:p>
          <a:p>
            <a:pPr lvl="1"/>
            <a:r>
              <a:rPr lang="de-DE" dirty="0"/>
              <a:t>Create </a:t>
            </a:r>
            <a:r>
              <a:rPr lang="de-DE" dirty="0" err="1"/>
              <a:t>custom</a:t>
            </a:r>
            <a:r>
              <a:rPr lang="de-DE" dirty="0"/>
              <a:t> game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familiar</a:t>
            </a:r>
            <a:r>
              <a:rPr lang="de-DE" dirty="0"/>
              <a:t> </a:t>
            </a:r>
            <a:r>
              <a:rPr lang="de-DE" dirty="0" err="1"/>
              <a:t>images</a:t>
            </a:r>
            <a:endParaRPr lang="de-DE" dirty="0"/>
          </a:p>
          <a:p>
            <a:pPr lvl="1"/>
            <a:r>
              <a:rPr lang="de-DE" dirty="0"/>
              <a:t>Custom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saved</a:t>
            </a:r>
            <a:r>
              <a:rPr lang="de-DE" dirty="0"/>
              <a:t> for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user</a:t>
            </a:r>
            <a:endParaRPr lang="de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3B5D16-1AEB-4EAC-A255-BAEF12B5E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16.05.2019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15F9A-A2E7-455D-A695-4C4F725C8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Matthias-Neal Wadlinger-Köhler: A Gamified Drinking Reminder Application for Seniors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273720-A7E8-45AD-B36B-7A6C42244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7" name="custom">
            <a:hlinkClick r:id="" action="ppaction://media"/>
            <a:extLst>
              <a:ext uri="{FF2B5EF4-FFF2-40B4-BE49-F238E27FC236}">
                <a16:creationId xmlns:a16="http://schemas.microsoft.com/office/drawing/2014/main" id="{2D1CD424-EC63-4593-8C9D-484ACECCD36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12535" y="3088408"/>
            <a:ext cx="4239492" cy="2649683"/>
          </a:xfrm>
          <a:prstGeom prst="rect">
            <a:avLst/>
          </a:prstGeom>
        </p:spPr>
      </p:pic>
      <p:pic>
        <p:nvPicPr>
          <p:cNvPr id="11" name="Picture 10" descr="A picture containing bunch, many, photo, group&#10;&#10;Description automatically generated">
            <a:extLst>
              <a:ext uri="{FF2B5EF4-FFF2-40B4-BE49-F238E27FC236}">
                <a16:creationId xmlns:a16="http://schemas.microsoft.com/office/drawing/2014/main" id="{370223E2-CFE2-4097-8E11-82EAA694E37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63"/>
          <a:stretch/>
        </p:blipFill>
        <p:spPr>
          <a:xfrm>
            <a:off x="5756563" y="3088408"/>
            <a:ext cx="2630056" cy="2649683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9E04223-51E8-47CB-B5EE-AF13C17ED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98399"/>
            <a:ext cx="8128000" cy="935091"/>
          </a:xfrm>
        </p:spPr>
        <p:txBody>
          <a:bodyPr/>
          <a:lstStyle/>
          <a:p>
            <a:r>
              <a:rPr lang="en-US" dirty="0"/>
              <a:t>Implementation:</a:t>
            </a:r>
            <a:br>
              <a:rPr lang="en-US" dirty="0"/>
            </a:br>
            <a:r>
              <a:rPr lang="en-US" dirty="0"/>
              <a:t>Visual Customization</a:t>
            </a:r>
          </a:p>
        </p:txBody>
      </p:sp>
    </p:spTree>
    <p:extLst>
      <p:ext uri="{BB962C8B-B14F-4D97-AF65-F5344CB8AC3E}">
        <p14:creationId xmlns:p14="http://schemas.microsoft.com/office/powerpoint/2010/main" val="294516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4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Evaluation / Test Run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Small </a:t>
            </a:r>
            <a:r>
              <a:rPr lang="en-US" dirty="0"/>
              <a:t>Scale</a:t>
            </a:r>
            <a:r>
              <a:rPr lang="de-DE" dirty="0"/>
              <a:t> Test Run at a Nursing Home</a:t>
            </a:r>
          </a:p>
          <a:p>
            <a:pPr lvl="1"/>
            <a:r>
              <a:rPr lang="de-DE" dirty="0"/>
              <a:t>Interview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nursing</a:t>
            </a:r>
            <a:r>
              <a:rPr lang="de-DE" dirty="0"/>
              <a:t> </a:t>
            </a:r>
            <a:r>
              <a:rPr lang="de-DE" dirty="0" err="1"/>
              <a:t>home</a:t>
            </a:r>
            <a:r>
              <a:rPr lang="de-DE" dirty="0"/>
              <a:t> </a:t>
            </a:r>
            <a:r>
              <a:rPr lang="de-DE" dirty="0" err="1"/>
              <a:t>supervisor</a:t>
            </a:r>
            <a:endParaRPr lang="de-DE" dirty="0"/>
          </a:p>
          <a:p>
            <a:pPr lvl="1"/>
            <a:r>
              <a:rPr lang="de-DE" dirty="0"/>
              <a:t>8 </a:t>
            </a:r>
            <a:r>
              <a:rPr lang="de-DE" dirty="0" err="1"/>
              <a:t>residents</a:t>
            </a:r>
            <a:r>
              <a:rPr lang="de-DE" dirty="0"/>
              <a:t>, all </a:t>
            </a:r>
            <a:r>
              <a:rPr lang="de-DE" dirty="0" err="1"/>
              <a:t>suffering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different </a:t>
            </a:r>
            <a:r>
              <a:rPr lang="de-DE" dirty="0" err="1"/>
              <a:t>stages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dementia</a:t>
            </a:r>
            <a:r>
              <a:rPr lang="de-DE" dirty="0"/>
              <a:t>,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approached</a:t>
            </a:r>
            <a:r>
              <a:rPr lang="de-DE" dirty="0"/>
              <a:t>, 5 </a:t>
            </a:r>
            <a:r>
              <a:rPr lang="de-DE" dirty="0" err="1"/>
              <a:t>actively</a:t>
            </a:r>
            <a:r>
              <a:rPr lang="de-DE" dirty="0"/>
              <a:t> </a:t>
            </a:r>
            <a:r>
              <a:rPr lang="de-DE" dirty="0" err="1"/>
              <a:t>participated</a:t>
            </a:r>
            <a:endParaRPr lang="de-DE" dirty="0"/>
          </a:p>
          <a:p>
            <a:pPr lvl="1"/>
            <a:endParaRPr lang="de-DE" dirty="0"/>
          </a:p>
          <a:p>
            <a:r>
              <a:rPr lang="en-US" dirty="0"/>
              <a:t>Findings:</a:t>
            </a:r>
          </a:p>
          <a:p>
            <a:pPr lvl="1"/>
            <a:r>
              <a:rPr lang="en-US" dirty="0"/>
              <a:t>All Participants had issues understanding the game and needed minor to major assistance</a:t>
            </a:r>
          </a:p>
          <a:p>
            <a:pPr lvl="1"/>
            <a:r>
              <a:rPr lang="en-US" dirty="0"/>
              <a:t>However, all that tried playing had an enjoyable experience</a:t>
            </a:r>
          </a:p>
          <a:p>
            <a:pPr lvl="1"/>
            <a:r>
              <a:rPr lang="en-US" dirty="0"/>
              <a:t>Participants were able to identify the imagery</a:t>
            </a:r>
          </a:p>
          <a:p>
            <a:pPr lvl="1"/>
            <a:r>
              <a:rPr lang="en-US" dirty="0"/>
              <a:t>Testing of customization was limited, but triggered a positive response</a:t>
            </a:r>
          </a:p>
          <a:p>
            <a:endParaRPr lang="en-US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Matthias-Neal Wadlinger-Köhler: A Gamified Drinking Reminder Application for Seniors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8D31410-6546-462C-8CF0-2B92A7D54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16.05.2019</a:t>
            </a:r>
          </a:p>
        </p:txBody>
      </p:sp>
    </p:spTree>
    <p:extLst>
      <p:ext uri="{BB962C8B-B14F-4D97-AF65-F5344CB8AC3E}">
        <p14:creationId xmlns:p14="http://schemas.microsoft.com/office/powerpoint/2010/main" val="4242214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Discussion</a:t>
            </a:r>
            <a:r>
              <a:rPr lang="de-DE" dirty="0"/>
              <a:t> / </a:t>
            </a:r>
            <a:r>
              <a:rPr lang="de-DE" dirty="0" err="1"/>
              <a:t>Suggested</a:t>
            </a:r>
            <a:r>
              <a:rPr lang="de-DE" dirty="0"/>
              <a:t> Future 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Possible </a:t>
            </a:r>
            <a:r>
              <a:rPr lang="de-DE" dirty="0" err="1"/>
              <a:t>Improvements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UI </a:t>
            </a:r>
            <a:r>
              <a:rPr lang="de-DE" dirty="0" err="1"/>
              <a:t>Improvements</a:t>
            </a:r>
            <a:endParaRPr lang="de-DE" dirty="0"/>
          </a:p>
          <a:p>
            <a:pPr lvl="1"/>
            <a:r>
              <a:rPr lang="de-DE" dirty="0"/>
              <a:t>Simpler game </a:t>
            </a:r>
            <a:r>
              <a:rPr lang="de-DE" dirty="0" err="1"/>
              <a:t>mode</a:t>
            </a:r>
            <a:endParaRPr lang="de-DE" dirty="0"/>
          </a:p>
          <a:p>
            <a:pPr lvl="1"/>
            <a:r>
              <a:rPr lang="de-DE" dirty="0"/>
              <a:t>Option to </a:t>
            </a:r>
            <a:r>
              <a:rPr lang="de-DE" dirty="0" err="1"/>
              <a:t>disable</a:t>
            </a:r>
            <a:r>
              <a:rPr lang="de-DE" dirty="0"/>
              <a:t> </a:t>
            </a:r>
            <a:r>
              <a:rPr lang="de-DE" dirty="0" err="1"/>
              <a:t>certain</a:t>
            </a:r>
            <a:r>
              <a:rPr lang="de-DE" dirty="0"/>
              <a:t> </a:t>
            </a:r>
            <a:r>
              <a:rPr lang="de-DE" dirty="0" err="1"/>
              <a:t>features</a:t>
            </a:r>
            <a:endParaRPr lang="de-DE" dirty="0"/>
          </a:p>
          <a:p>
            <a:pPr lvl="1"/>
            <a:r>
              <a:rPr lang="de-DE" dirty="0" err="1"/>
              <a:t>Voiced</a:t>
            </a:r>
            <a:r>
              <a:rPr lang="de-DE" dirty="0"/>
              <a:t>/Video </a:t>
            </a:r>
            <a:r>
              <a:rPr lang="de-DE" dirty="0" err="1"/>
              <a:t>tutorials</a:t>
            </a:r>
            <a:endParaRPr lang="de-DE" dirty="0"/>
          </a:p>
          <a:p>
            <a:r>
              <a:rPr lang="de-DE" dirty="0" err="1"/>
              <a:t>Ideas</a:t>
            </a:r>
            <a:r>
              <a:rPr lang="de-DE" dirty="0"/>
              <a:t> for Future Work:</a:t>
            </a:r>
          </a:p>
          <a:p>
            <a:pPr lvl="1"/>
            <a:r>
              <a:rPr lang="de-DE" dirty="0" err="1"/>
              <a:t>Utilization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customization</a:t>
            </a:r>
            <a:r>
              <a:rPr lang="de-DE" dirty="0"/>
              <a:t> feature in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familiar</a:t>
            </a:r>
            <a:r>
              <a:rPr lang="de-DE" dirty="0"/>
              <a:t> </a:t>
            </a:r>
            <a:r>
              <a:rPr lang="de-DE" dirty="0" err="1"/>
              <a:t>games</a:t>
            </a:r>
            <a:endParaRPr lang="de-DE" dirty="0"/>
          </a:p>
          <a:p>
            <a:pPr lvl="1"/>
            <a:r>
              <a:rPr lang="de-DE" dirty="0"/>
              <a:t>Adaptation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modern </a:t>
            </a:r>
            <a:r>
              <a:rPr lang="de-DE" dirty="0" err="1"/>
              <a:t>games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Matthias-Neal Wadlinger-Köhler: A Gamified Drinking Reminder Application for Seniors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4411EC8-8015-40E7-A497-D76755E34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16.05.2019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0AA437-2BFD-431B-ACB8-010045B308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619" y="4664663"/>
            <a:ext cx="909629" cy="16171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2FA292E-E8C0-4AE4-A6AA-CBB8832AAD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932" y="4786844"/>
            <a:ext cx="1372755" cy="137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77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Adaptation of a modern Game Concept</a:t>
            </a:r>
          </a:p>
          <a:p>
            <a:pPr lvl="1"/>
            <a:r>
              <a:rPr lang="de-DE" dirty="0"/>
              <a:t>Most seniors were open to trying to learn a new game and found the experience enjoyable</a:t>
            </a:r>
          </a:p>
          <a:p>
            <a:pPr lvl="1"/>
            <a:r>
              <a:rPr lang="de-DE" dirty="0"/>
              <a:t>Playing the game was more difficult for them than expected, more time to learn and/or simplifications necessary</a:t>
            </a:r>
          </a:p>
          <a:p>
            <a:pPr lvl="1"/>
            <a:endParaRPr lang="de-DE" dirty="0"/>
          </a:p>
          <a:p>
            <a:r>
              <a:rPr lang="de-DE" dirty="0"/>
              <a:t>Use of Familiar Imagery</a:t>
            </a:r>
          </a:p>
          <a:p>
            <a:pPr lvl="1"/>
            <a:r>
              <a:rPr lang="de-DE" dirty="0" err="1"/>
              <a:t>Succesful</a:t>
            </a:r>
            <a:r>
              <a:rPr lang="de-DE" dirty="0"/>
              <a:t> </a:t>
            </a:r>
            <a:r>
              <a:rPr lang="de-DE" dirty="0" err="1"/>
              <a:t>implementation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</a:t>
            </a:r>
            <a:r>
              <a:rPr lang="de-DE" dirty="0" err="1"/>
              <a:t>customization</a:t>
            </a:r>
            <a:r>
              <a:rPr lang="de-DE" dirty="0"/>
              <a:t> within Unity</a:t>
            </a:r>
          </a:p>
          <a:p>
            <a:pPr lvl="1"/>
            <a:r>
              <a:rPr lang="de-DE" dirty="0"/>
              <a:t>Positive first responses to use of familar imagery, but more testing necessary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Matthias-Neal Wadlinger-Köhler: A Gamified Drinking Reminder Application for Seniors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871EF89-E7EE-4DC8-8557-C536432AF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16.05.2019</a:t>
            </a:r>
          </a:p>
        </p:txBody>
      </p:sp>
    </p:spTree>
    <p:extLst>
      <p:ext uri="{BB962C8B-B14F-4D97-AF65-F5344CB8AC3E}">
        <p14:creationId xmlns:p14="http://schemas.microsoft.com/office/powerpoint/2010/main" val="245194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List </a:t>
            </a:r>
            <a:r>
              <a:rPr lang="de-DE" dirty="0" err="1"/>
              <a:t>of</a:t>
            </a:r>
            <a:r>
              <a:rPr lang="de-DE" dirty="0"/>
              <a:t> References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1400" dirty="0" err="1"/>
              <a:t>Mentes</a:t>
            </a:r>
            <a:r>
              <a:rPr lang="en-US" sz="1400" dirty="0"/>
              <a:t>, J. (2006). ORAL HYDRATION IN OLDER ADULTS. </a:t>
            </a:r>
            <a:r>
              <a:rPr lang="en-US" sz="1400" i="1" dirty="0"/>
              <a:t>AJN, American Journal of Nursing</a:t>
            </a:r>
            <a:r>
              <a:rPr lang="en-US" sz="1400" dirty="0"/>
              <a:t>, </a:t>
            </a:r>
            <a:r>
              <a:rPr lang="en-US" sz="1400" i="1" dirty="0"/>
              <a:t>106</a:t>
            </a:r>
            <a:r>
              <a:rPr lang="en-US" sz="1400" dirty="0"/>
              <a:t>(6), 13–22. 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400" dirty="0"/>
              <a:t>Eichhorn, C., Plecher, D. A., &amp; Klinker, G. (</a:t>
            </a:r>
            <a:r>
              <a:rPr lang="de-DE" sz="1400" dirty="0" err="1"/>
              <a:t>n.d</a:t>
            </a:r>
            <a:r>
              <a:rPr lang="de-DE" sz="1400" dirty="0"/>
              <a:t>.). Innovative game </a:t>
            </a:r>
            <a:r>
              <a:rPr lang="de-DE" sz="1400" dirty="0" err="1"/>
              <a:t>concepts</a:t>
            </a:r>
            <a:r>
              <a:rPr lang="de-DE" sz="1400" dirty="0"/>
              <a:t> for Alzheimer </a:t>
            </a:r>
            <a:r>
              <a:rPr lang="de-DE" sz="1400" dirty="0" err="1"/>
              <a:t>patients</a:t>
            </a:r>
            <a:r>
              <a:rPr lang="de-DE" sz="14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400" dirty="0"/>
              <a:t>Eichhorn, C., Plecher, D. A., </a:t>
            </a:r>
            <a:r>
              <a:rPr lang="de-DE" sz="1400" dirty="0" err="1"/>
              <a:t>Lurz</a:t>
            </a:r>
            <a:r>
              <a:rPr lang="de-DE" sz="1400" dirty="0"/>
              <a:t>, M., Leipold, N., &amp; Markus, B. (</a:t>
            </a:r>
            <a:r>
              <a:rPr lang="de-DE" sz="1400" dirty="0" err="1"/>
              <a:t>n.d</a:t>
            </a:r>
            <a:r>
              <a:rPr lang="de-DE" sz="1400" dirty="0"/>
              <a:t>.). </a:t>
            </a:r>
            <a:r>
              <a:rPr lang="de-DE" sz="1400" dirty="0" err="1"/>
              <a:t>THe</a:t>
            </a:r>
            <a:r>
              <a:rPr lang="de-DE" sz="1400" dirty="0"/>
              <a:t> Innovative </a:t>
            </a:r>
            <a:r>
              <a:rPr lang="de-DE" sz="1400" dirty="0" err="1"/>
              <a:t>Reminder</a:t>
            </a:r>
            <a:r>
              <a:rPr lang="de-DE" sz="1400" dirty="0"/>
              <a:t> in Senior-</a:t>
            </a:r>
            <a:r>
              <a:rPr lang="de-DE" sz="1400" dirty="0" err="1"/>
              <a:t>focused</a:t>
            </a:r>
            <a:r>
              <a:rPr lang="de-DE" sz="1400" dirty="0"/>
              <a:t> Technology ( THIRST ) – Evaluation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Serious</a:t>
            </a:r>
            <a:r>
              <a:rPr lang="de-DE" sz="1400" dirty="0"/>
              <a:t> Games and Gadgets for Alzheimer </a:t>
            </a:r>
            <a:r>
              <a:rPr lang="de-DE" sz="1400" dirty="0" err="1"/>
              <a:t>Patients</a:t>
            </a:r>
            <a:r>
              <a:rPr lang="de-DE" sz="1400" dirty="0"/>
              <a:t>, 1–20.</a:t>
            </a:r>
            <a:endParaRPr lang="en-US" sz="1400" dirty="0"/>
          </a:p>
          <a:p>
            <a:pPr marL="457200" indent="-457200">
              <a:buFont typeface="+mj-lt"/>
              <a:buAutoNum type="arabicPeriod"/>
            </a:pPr>
            <a:r>
              <a:rPr lang="en-US" sz="1400" dirty="0"/>
              <a:t>T. Hedden and J. D. </a:t>
            </a:r>
            <a:r>
              <a:rPr lang="en-US" sz="1400" dirty="0" err="1"/>
              <a:t>Gabrieli</a:t>
            </a:r>
            <a:r>
              <a:rPr lang="en-US" sz="1400" dirty="0"/>
              <a:t>. Insights into the ageing mind: A view from cognitive</a:t>
            </a:r>
            <a:r>
              <a:rPr lang="de-DE" sz="1400" dirty="0"/>
              <a:t>neuroscience.   2004.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400" dirty="0"/>
              <a:t>S. M. Salvi and S. Akhtar. “Ageing changes in the eye.” In: Postgrad Med J 82 (2006)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400" dirty="0"/>
              <a:t>A. Vasconcelos, P. A. Silva, J. </a:t>
            </a:r>
            <a:r>
              <a:rPr lang="en-US" sz="1400" dirty="0" err="1"/>
              <a:t>Caseiro</a:t>
            </a:r>
            <a:r>
              <a:rPr lang="en-US" sz="1400" dirty="0"/>
              <a:t>, F. Nunes, and L. F. Teixeira. “Designing tablet-based games for seniors.” In: Proceedings of the 4th International Conference on Fun and Games - </a:t>
            </a:r>
            <a:r>
              <a:rPr lang="en-US" sz="1400" dirty="0" err="1"/>
              <a:t>FnG</a:t>
            </a:r>
            <a:r>
              <a:rPr lang="en-US" sz="1400" dirty="0"/>
              <a:t> ’12 April 2014 (2012), pp. 1–10.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400" dirty="0"/>
              <a:t>T. Tong, J. H. Chan, and M. Chignell. “Serious Games for Dementia.” In: Proceedings of the 26th International Conference on World Wide Web Companion – WWW ’17 Companion (2017), pp. 1111–1115.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400" dirty="0"/>
              <a:t>M. Mason. Demographic Breakdown of Mobile Gamers | </a:t>
            </a:r>
            <a:r>
              <a:rPr lang="en-US" sz="1400" dirty="0" err="1"/>
              <a:t>MagmicMagmic</a:t>
            </a:r>
            <a:r>
              <a:rPr lang="en-US" sz="1400" dirty="0"/>
              <a:t>. url:     http://developers.magmic.com/demographic-breakdown-casual-mid-core-hard-core-mobile-gamers/ (visited on 03/16/2019).</a:t>
            </a:r>
            <a:endParaRPr lang="de-DE" sz="1400" dirty="0"/>
          </a:p>
          <a:p>
            <a:pPr marL="457200" indent="-457200"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Matthias-Neal Wadlinger-Köhler: A Gamified Drinking Reminder Application for Seniors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4FAB29D-76C5-4B6A-AE7A-180AEC3F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16.05.2019</a:t>
            </a:r>
          </a:p>
        </p:txBody>
      </p:sp>
    </p:spTree>
    <p:extLst>
      <p:ext uri="{BB962C8B-B14F-4D97-AF65-F5344CB8AC3E}">
        <p14:creationId xmlns:p14="http://schemas.microsoft.com/office/powerpoint/2010/main" val="2826504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Tablet-</a:t>
            </a:r>
            <a:r>
              <a:rPr lang="en-US" dirty="0"/>
              <a:t>Based</a:t>
            </a:r>
            <a:r>
              <a:rPr lang="de-DE" dirty="0"/>
              <a:t> </a:t>
            </a:r>
            <a:r>
              <a:rPr lang="de-DE" dirty="0" err="1"/>
              <a:t>Serious</a:t>
            </a:r>
            <a:r>
              <a:rPr lang="de-DE" dirty="0"/>
              <a:t> Game </a:t>
            </a:r>
            <a:r>
              <a:rPr lang="de-DE" dirty="0" err="1"/>
              <a:t>as</a:t>
            </a:r>
            <a:r>
              <a:rPr lang="de-DE" dirty="0"/>
              <a:t> Health Intervention</a:t>
            </a:r>
          </a:p>
          <a:p>
            <a:pPr lvl="1"/>
            <a:r>
              <a:rPr lang="de-DE" dirty="0" err="1"/>
              <a:t>Aging</a:t>
            </a:r>
            <a:r>
              <a:rPr lang="de-DE" dirty="0"/>
              <a:t> </a:t>
            </a:r>
            <a:r>
              <a:rPr lang="de-DE" dirty="0" err="1"/>
              <a:t>population</a:t>
            </a:r>
            <a:r>
              <a:rPr lang="de-DE" dirty="0"/>
              <a:t> =&gt; </a:t>
            </a:r>
            <a:r>
              <a:rPr lang="de-DE" dirty="0" err="1"/>
              <a:t>increased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for </a:t>
            </a:r>
            <a:r>
              <a:rPr lang="de-DE" dirty="0" err="1"/>
              <a:t>health</a:t>
            </a:r>
            <a:r>
              <a:rPr lang="de-DE" dirty="0"/>
              <a:t> </a:t>
            </a:r>
            <a:r>
              <a:rPr lang="de-DE" dirty="0" err="1"/>
              <a:t>interventions</a:t>
            </a:r>
            <a:endParaRPr lang="de-DE" dirty="0"/>
          </a:p>
          <a:p>
            <a:pPr lvl="1"/>
            <a:r>
              <a:rPr lang="de-DE" dirty="0"/>
              <a:t>Tablets </a:t>
            </a:r>
            <a:r>
              <a:rPr lang="de-DE" dirty="0" err="1"/>
              <a:t>are</a:t>
            </a:r>
            <a:r>
              <a:rPr lang="de-DE" dirty="0"/>
              <a:t> a promising medium for digital </a:t>
            </a:r>
            <a:r>
              <a:rPr lang="de-DE" dirty="0" err="1"/>
              <a:t>interventions</a:t>
            </a:r>
            <a:r>
              <a:rPr lang="de-DE" dirty="0"/>
              <a:t> </a:t>
            </a: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: </a:t>
            </a:r>
            <a:r>
              <a:rPr lang="de-DE" dirty="0" err="1"/>
              <a:t>ubiquitousness</a:t>
            </a:r>
            <a:r>
              <a:rPr lang="de-DE" dirty="0"/>
              <a:t>, </a:t>
            </a:r>
            <a:r>
              <a:rPr lang="de-DE" dirty="0" err="1"/>
              <a:t>affordability</a:t>
            </a:r>
            <a:r>
              <a:rPr lang="de-DE" dirty="0"/>
              <a:t>, intuitive </a:t>
            </a:r>
            <a:r>
              <a:rPr lang="de-DE" dirty="0" err="1"/>
              <a:t>controls</a:t>
            </a:r>
            <a:endParaRPr lang="de-DE" dirty="0"/>
          </a:p>
          <a:p>
            <a:pPr lvl="1"/>
            <a:r>
              <a:rPr lang="de-DE" dirty="0"/>
              <a:t>Games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health</a:t>
            </a:r>
            <a:r>
              <a:rPr lang="de-DE" dirty="0"/>
              <a:t> </a:t>
            </a:r>
            <a:r>
              <a:rPr lang="de-DE" dirty="0" err="1"/>
              <a:t>intervention</a:t>
            </a:r>
            <a:r>
              <a:rPr lang="de-DE" dirty="0"/>
              <a:t> </a:t>
            </a:r>
            <a:r>
              <a:rPr lang="de-DE" dirty="0" err="1"/>
              <a:t>enjoyable</a:t>
            </a:r>
            <a:r>
              <a:rPr lang="de-DE" dirty="0"/>
              <a:t> and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additional </a:t>
            </a:r>
            <a:r>
              <a:rPr lang="en-US" dirty="0"/>
              <a:t>benefits</a:t>
            </a:r>
          </a:p>
          <a:p>
            <a:pPr lvl="1"/>
            <a:endParaRPr lang="de-DE" dirty="0"/>
          </a:p>
          <a:p>
            <a:r>
              <a:rPr lang="de-DE" dirty="0"/>
              <a:t>Health Intervention: Drink </a:t>
            </a:r>
            <a:r>
              <a:rPr lang="de-DE" dirty="0" err="1"/>
              <a:t>Reminder</a:t>
            </a:r>
            <a:endParaRPr lang="de-DE" dirty="0"/>
          </a:p>
          <a:p>
            <a:pPr lvl="1"/>
            <a:r>
              <a:rPr lang="de-DE" dirty="0"/>
              <a:t>Optional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drink</a:t>
            </a:r>
            <a:r>
              <a:rPr lang="de-DE" dirty="0"/>
              <a:t> Gadget</a:t>
            </a:r>
          </a:p>
          <a:p>
            <a:pPr lvl="1"/>
            <a:r>
              <a:rPr lang="de-DE" dirty="0"/>
              <a:t>Dehydration </a:t>
            </a:r>
            <a:r>
              <a:rPr lang="de-DE" dirty="0" err="1"/>
              <a:t>becomes</a:t>
            </a:r>
            <a:r>
              <a:rPr lang="de-DE" dirty="0"/>
              <a:t> </a:t>
            </a:r>
            <a:r>
              <a:rPr lang="de-DE" dirty="0" err="1"/>
              <a:t>greater</a:t>
            </a:r>
            <a:r>
              <a:rPr lang="de-DE" dirty="0"/>
              <a:t> </a:t>
            </a:r>
            <a:r>
              <a:rPr lang="de-DE" dirty="0" err="1"/>
              <a:t>risk</a:t>
            </a:r>
            <a:r>
              <a:rPr lang="de-DE" dirty="0"/>
              <a:t> for </a:t>
            </a:r>
            <a:r>
              <a:rPr lang="de-DE" dirty="0" err="1"/>
              <a:t>seniors</a:t>
            </a:r>
            <a:r>
              <a:rPr lang="de-DE" dirty="0"/>
              <a:t>[1]</a:t>
            </a:r>
          </a:p>
          <a:p>
            <a:r>
              <a:rPr lang="de-DE" dirty="0"/>
              <a:t>Chosen Game: </a:t>
            </a:r>
            <a:r>
              <a:rPr lang="de-DE" dirty="0" err="1"/>
              <a:t>Matching</a:t>
            </a:r>
            <a:r>
              <a:rPr lang="de-DE" dirty="0"/>
              <a:t> Puzzle </a:t>
            </a:r>
            <a:br>
              <a:rPr lang="de-DE" dirty="0"/>
            </a:br>
            <a:r>
              <a:rPr lang="de-DE" dirty="0"/>
              <a:t>(i.e. </a:t>
            </a:r>
            <a:r>
              <a:rPr lang="de-DE" dirty="0" err="1"/>
              <a:t>Bejeweled</a:t>
            </a:r>
            <a:r>
              <a:rPr lang="de-DE" dirty="0"/>
              <a:t>/Candy </a:t>
            </a:r>
            <a:r>
              <a:rPr lang="de-DE" dirty="0" err="1"/>
              <a:t>Crush</a:t>
            </a:r>
            <a:r>
              <a:rPr lang="de-DE" dirty="0"/>
              <a:t>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Matthias-Neal Wadlinger-Köhler: A Gamified Drinking Reminder Application for Seniors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1A055A8-802F-4E3E-97D6-7DA62B021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16.05.2019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090BF1-3D46-4BB2-8DD8-FB8FF81F1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4132" y="4104577"/>
            <a:ext cx="1905000" cy="206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58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8E923-535D-48D2-B969-214F08206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" y="1307999"/>
            <a:ext cx="4294909" cy="4864201"/>
          </a:xfrm>
        </p:spPr>
        <p:txBody>
          <a:bodyPr/>
          <a:lstStyle/>
          <a:p>
            <a:r>
              <a:rPr lang="en-US" dirty="0"/>
              <a:t>Matching</a:t>
            </a:r>
            <a:r>
              <a:rPr lang="de-DE" dirty="0"/>
              <a:t> Puzzle</a:t>
            </a:r>
          </a:p>
          <a:p>
            <a:pPr lvl="1"/>
            <a:r>
              <a:rPr lang="de-DE" dirty="0"/>
              <a:t>Simple, </a:t>
            </a:r>
            <a:r>
              <a:rPr lang="de-DE" dirty="0" err="1"/>
              <a:t>repeatable</a:t>
            </a:r>
            <a:r>
              <a:rPr lang="de-DE" dirty="0"/>
              <a:t> </a:t>
            </a:r>
            <a:r>
              <a:rPr lang="de-DE" dirty="0" err="1"/>
              <a:t>gameplay</a:t>
            </a:r>
            <a:endParaRPr lang="de-DE" dirty="0"/>
          </a:p>
          <a:p>
            <a:pPr lvl="1"/>
            <a:r>
              <a:rPr lang="de-DE" dirty="0"/>
              <a:t>Popular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older</a:t>
            </a:r>
            <a:r>
              <a:rPr lang="de-DE" dirty="0"/>
              <a:t> </a:t>
            </a:r>
            <a:r>
              <a:rPr lang="de-DE" dirty="0" err="1"/>
              <a:t>demographic</a:t>
            </a:r>
            <a:r>
              <a:rPr lang="de-DE" dirty="0"/>
              <a:t>[8]</a:t>
            </a:r>
          </a:p>
          <a:p>
            <a:pPr lvl="1"/>
            <a:endParaRPr lang="de-DE" dirty="0"/>
          </a:p>
          <a:p>
            <a:r>
              <a:rPr lang="de-DE" dirty="0" err="1"/>
              <a:t>Added</a:t>
            </a:r>
            <a:r>
              <a:rPr lang="de-DE" dirty="0"/>
              <a:t> Gameplay Incentive:</a:t>
            </a:r>
            <a:br>
              <a:rPr lang="de-DE" dirty="0"/>
            </a:br>
            <a:r>
              <a:rPr lang="de-DE" dirty="0" err="1"/>
              <a:t>Reveal</a:t>
            </a:r>
            <a:r>
              <a:rPr lang="de-DE" dirty="0"/>
              <a:t> Background Image</a:t>
            </a:r>
          </a:p>
          <a:p>
            <a:endParaRPr lang="de-DE" dirty="0"/>
          </a:p>
          <a:p>
            <a:r>
              <a:rPr lang="de-DE" dirty="0" err="1"/>
              <a:t>Customization</a:t>
            </a:r>
            <a:endParaRPr lang="de-DE" dirty="0"/>
          </a:p>
          <a:p>
            <a:pPr lvl="1"/>
            <a:r>
              <a:rPr lang="de-DE" dirty="0"/>
              <a:t>Use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familiar</a:t>
            </a:r>
            <a:r>
              <a:rPr lang="de-DE" dirty="0"/>
              <a:t> </a:t>
            </a:r>
            <a:r>
              <a:rPr lang="de-DE" dirty="0" err="1"/>
              <a:t>images</a:t>
            </a:r>
            <a:r>
              <a:rPr lang="de-DE" dirty="0"/>
              <a:t> to </a:t>
            </a:r>
            <a:r>
              <a:rPr lang="de-DE" dirty="0" err="1"/>
              <a:t>personalize</a:t>
            </a:r>
            <a:r>
              <a:rPr lang="de-DE" dirty="0"/>
              <a:t> </a:t>
            </a:r>
            <a:r>
              <a:rPr lang="de-DE" dirty="0" err="1"/>
              <a:t>experience</a:t>
            </a:r>
            <a:endParaRPr lang="de-DE" dirty="0"/>
          </a:p>
          <a:p>
            <a:pPr lvl="1"/>
            <a:r>
              <a:rPr lang="en-US" dirty="0"/>
              <a:t>“Interactive Photobook”</a:t>
            </a:r>
          </a:p>
          <a:p>
            <a:pPr lvl="1"/>
            <a:endParaRPr lang="de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856DF-888A-4CBB-9A41-C1EF63FB2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16.05.2019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A867B-CAD8-41CC-A8C2-DA088679B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Matthias-Neal Wadlinger-Köhler: A Gamified Drinking Reminder Application for Seniors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73AD8-400C-4C0F-81E7-D19C4A4DE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8" name="gameplay">
            <a:hlinkClick r:id="" action="ppaction://media"/>
            <a:extLst>
              <a:ext uri="{FF2B5EF4-FFF2-40B4-BE49-F238E27FC236}">
                <a16:creationId xmlns:a16="http://schemas.microsoft.com/office/drawing/2014/main" id="{562C67F2-9DB2-437C-A187-74C11201C927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703" end="518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876797" y="884162"/>
            <a:ext cx="4064000" cy="2540000"/>
          </a:xfrm>
          <a:prstGeom prst="rect">
            <a:avLst/>
          </a:prstGeom>
        </p:spPr>
      </p:pic>
      <p:pic>
        <p:nvPicPr>
          <p:cNvPr id="10" name="Picture 9" descr="A dog looking at the camera&#10;&#10;Description automatically generated">
            <a:extLst>
              <a:ext uri="{FF2B5EF4-FFF2-40B4-BE49-F238E27FC236}">
                <a16:creationId xmlns:a16="http://schemas.microsoft.com/office/drawing/2014/main" id="{0095D525-8233-4AAF-BAA7-D15C9FFE195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797" y="3619498"/>
            <a:ext cx="4064000" cy="2540000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3220EEE5-C6DE-41F1-BFE4-AB2F224F7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98400"/>
            <a:ext cx="8128000" cy="609600"/>
          </a:xfrm>
        </p:spPr>
        <p:txBody>
          <a:bodyPr/>
          <a:lstStyle/>
          <a:p>
            <a:r>
              <a:rPr lang="de-DE" dirty="0" err="1"/>
              <a:t>Introduction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65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3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Goals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Thesis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Adaptation of a modern Game Concept</a:t>
            </a:r>
          </a:p>
          <a:p>
            <a:pPr lvl="1"/>
            <a:r>
              <a:rPr lang="de-DE" dirty="0"/>
              <a:t>Are </a:t>
            </a:r>
            <a:r>
              <a:rPr lang="de-DE" dirty="0" err="1"/>
              <a:t>seniors</a:t>
            </a:r>
            <a:r>
              <a:rPr lang="de-DE" dirty="0"/>
              <a:t> open to </a:t>
            </a:r>
            <a:r>
              <a:rPr lang="de-DE" dirty="0" err="1"/>
              <a:t>learning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games</a:t>
            </a:r>
            <a:r>
              <a:rPr lang="de-DE" dirty="0"/>
              <a:t>?</a:t>
            </a:r>
          </a:p>
          <a:p>
            <a:pPr lvl="1"/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game be </a:t>
            </a:r>
            <a:r>
              <a:rPr lang="de-DE" dirty="0" err="1"/>
              <a:t>simplified</a:t>
            </a:r>
            <a:r>
              <a:rPr lang="de-DE" dirty="0"/>
              <a:t> and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necessary</a:t>
            </a:r>
            <a:r>
              <a:rPr lang="de-DE" dirty="0"/>
              <a:t>?</a:t>
            </a:r>
          </a:p>
          <a:p>
            <a:pPr lvl="1"/>
            <a:endParaRPr lang="de-DE" dirty="0"/>
          </a:p>
          <a:p>
            <a:pPr lvl="1"/>
            <a:endParaRPr lang="de-DE" dirty="0"/>
          </a:p>
          <a:p>
            <a:r>
              <a:rPr lang="de-DE" dirty="0"/>
              <a:t>Use of Familiar Imagery</a:t>
            </a:r>
          </a:p>
          <a:p>
            <a:pPr lvl="1"/>
            <a:r>
              <a:rPr lang="de-DE" dirty="0"/>
              <a:t>In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ways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game be </a:t>
            </a:r>
            <a:r>
              <a:rPr lang="de-DE" dirty="0" err="1"/>
              <a:t>personalized</a:t>
            </a:r>
            <a:r>
              <a:rPr lang="de-DE" dirty="0"/>
              <a:t>?</a:t>
            </a:r>
          </a:p>
          <a:p>
            <a:pPr lvl="1"/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effects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personalized</a:t>
            </a:r>
            <a:r>
              <a:rPr lang="de-DE" dirty="0"/>
              <a:t> </a:t>
            </a:r>
            <a:r>
              <a:rPr lang="de-DE" dirty="0" err="1"/>
              <a:t>experience</a:t>
            </a:r>
            <a:r>
              <a:rPr lang="de-DE" dirty="0"/>
              <a:t>?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Matthias-Neal Wadlinger-Köhler: A Gamified Drinking Reminder Application for Seniors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48F6CFE-A13E-420A-904A-F4B5A3908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16.05.2019</a:t>
            </a:r>
          </a:p>
        </p:txBody>
      </p:sp>
    </p:spTree>
    <p:extLst>
      <p:ext uri="{BB962C8B-B14F-4D97-AF65-F5344CB8AC3E}">
        <p14:creationId xmlns:p14="http://schemas.microsoft.com/office/powerpoint/2010/main" val="3868456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Related</a:t>
            </a:r>
            <a:r>
              <a:rPr lang="de-DE" dirty="0"/>
              <a:t> Work: Project </a:t>
            </a:r>
            <a:r>
              <a:rPr lang="de-DE" dirty="0" err="1"/>
              <a:t>Enable</a:t>
            </a:r>
            <a:r>
              <a:rPr lang="de-DE" dirty="0"/>
              <a:t> 3-6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0" y="1565399"/>
            <a:ext cx="4596660" cy="4606801"/>
          </a:xfrm>
        </p:spPr>
        <p:txBody>
          <a:bodyPr/>
          <a:lstStyle/>
          <a:p>
            <a:r>
              <a:rPr lang="de-DE" dirty="0" err="1"/>
              <a:t>Previously</a:t>
            </a:r>
            <a:r>
              <a:rPr lang="de-DE" dirty="0"/>
              <a:t> </a:t>
            </a:r>
            <a:r>
              <a:rPr lang="de-DE" dirty="0" err="1"/>
              <a:t>Developed</a:t>
            </a:r>
            <a:r>
              <a:rPr lang="de-DE" dirty="0"/>
              <a:t> </a:t>
            </a:r>
            <a:r>
              <a:rPr lang="de-DE" dirty="0" err="1"/>
              <a:t>Serious</a:t>
            </a:r>
            <a:r>
              <a:rPr lang="de-DE" dirty="0"/>
              <a:t> Games[2]</a:t>
            </a:r>
          </a:p>
          <a:p>
            <a:pPr lvl="1"/>
            <a:r>
              <a:rPr lang="de-DE" dirty="0"/>
              <a:t>Memory, </a:t>
            </a:r>
            <a:r>
              <a:rPr lang="de-DE" dirty="0" err="1"/>
              <a:t>Crosswords</a:t>
            </a:r>
            <a:r>
              <a:rPr lang="de-DE" dirty="0"/>
              <a:t>, </a:t>
            </a:r>
            <a:r>
              <a:rPr lang="de-DE" dirty="0" err="1"/>
              <a:t>etc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Bluetooth </a:t>
            </a:r>
            <a:r>
              <a:rPr lang="de-DE" dirty="0" err="1"/>
              <a:t>Drinking</a:t>
            </a:r>
            <a:r>
              <a:rPr lang="de-DE" dirty="0"/>
              <a:t> Gadget[3]</a:t>
            </a:r>
          </a:p>
          <a:p>
            <a:pPr lvl="1"/>
            <a:r>
              <a:rPr lang="de-DE" dirty="0" err="1"/>
              <a:t>Measures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liquid </a:t>
            </a:r>
            <a:r>
              <a:rPr lang="de-DE" dirty="0" err="1"/>
              <a:t>volume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drinking</a:t>
            </a:r>
            <a:r>
              <a:rPr lang="de-DE" dirty="0"/>
              <a:t> </a:t>
            </a:r>
            <a:r>
              <a:rPr lang="de-DE" dirty="0" err="1"/>
              <a:t>cups</a:t>
            </a:r>
            <a:r>
              <a:rPr lang="de-DE" dirty="0"/>
              <a:t> </a:t>
            </a:r>
            <a:r>
              <a:rPr lang="de-DE" dirty="0" err="1"/>
              <a:t>placed</a:t>
            </a:r>
            <a:r>
              <a:rPr lang="de-DE" dirty="0"/>
              <a:t> on </a:t>
            </a:r>
            <a:r>
              <a:rPr lang="de-DE" dirty="0" err="1"/>
              <a:t>it</a:t>
            </a:r>
            <a:endParaRPr lang="de-DE" dirty="0"/>
          </a:p>
          <a:p>
            <a:pPr lvl="1"/>
            <a:endParaRPr lang="de-DE" dirty="0"/>
          </a:p>
          <a:p>
            <a:r>
              <a:rPr lang="de-DE" dirty="0" err="1"/>
              <a:t>Combination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Serious</a:t>
            </a:r>
            <a:r>
              <a:rPr lang="de-DE" dirty="0"/>
              <a:t> Games and Gadget</a:t>
            </a:r>
          </a:p>
          <a:p>
            <a:pPr lvl="1" indent="-342900"/>
            <a:r>
              <a:rPr lang="de-DE" dirty="0" err="1"/>
              <a:t>Application</a:t>
            </a:r>
            <a:r>
              <a:rPr lang="de-DE" dirty="0"/>
              <a:t> that logs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liquid </a:t>
            </a:r>
            <a:r>
              <a:rPr lang="de-DE" dirty="0" err="1"/>
              <a:t>drunk</a:t>
            </a:r>
            <a:r>
              <a:rPr lang="de-DE" dirty="0"/>
              <a:t> </a:t>
            </a:r>
            <a:r>
              <a:rPr lang="de-DE" dirty="0" err="1"/>
              <a:t>while</a:t>
            </a:r>
            <a:r>
              <a:rPr lang="de-DE" dirty="0"/>
              <a:t> </a:t>
            </a:r>
            <a:r>
              <a:rPr lang="de-DE" dirty="0" err="1"/>
              <a:t>playing</a:t>
            </a:r>
            <a:endParaRPr lang="de-DE" dirty="0"/>
          </a:p>
          <a:p>
            <a:pPr marL="400050" lvl="1" indent="0">
              <a:buNone/>
            </a:pPr>
            <a:endParaRPr lang="de-DE" dirty="0"/>
          </a:p>
          <a:p>
            <a:pPr marL="400050" lvl="1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Matthias-Neal Wadlinger-Köhler: A Gamified Drinking Reminder Application for Seniors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337B753-D52B-445D-A181-E34A7C715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16.05.2019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64AD0C-CD75-4DB3-8E70-26C379B212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777"/>
          <a:stretch/>
        </p:blipFill>
        <p:spPr>
          <a:xfrm>
            <a:off x="5890660" y="1821137"/>
            <a:ext cx="2668042" cy="9953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1716A0E-1073-4FE1-931D-E58BAC77F3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877" y="4234199"/>
            <a:ext cx="1711607" cy="14349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E2F9BE-AB43-4738-B958-0361154D82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23"/>
          <a:stretch/>
        </p:blipFill>
        <p:spPr>
          <a:xfrm>
            <a:off x="5642717" y="2867414"/>
            <a:ext cx="3163929" cy="1037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84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1AD2C8E-DACB-40A6-BB41-2DF0A33CB0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99" t="4456" r="1658" b="5446"/>
          <a:stretch/>
        </p:blipFill>
        <p:spPr>
          <a:xfrm>
            <a:off x="4808773" y="3879543"/>
            <a:ext cx="4264207" cy="166900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AA6FE-2AFF-4442-89A1-CCBE2FAA26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565399"/>
            <a:ext cx="7641701" cy="4606801"/>
          </a:xfrm>
        </p:spPr>
        <p:txBody>
          <a:bodyPr/>
          <a:lstStyle/>
          <a:p>
            <a:r>
              <a:rPr lang="en-US" dirty="0"/>
              <a:t>Research into Age Related Health Issues</a:t>
            </a:r>
          </a:p>
          <a:p>
            <a:pPr lvl="1"/>
            <a:r>
              <a:rPr lang="en-US" dirty="0"/>
              <a:t>Cognitive decline (dementia, memory problems)[4]</a:t>
            </a:r>
          </a:p>
          <a:p>
            <a:pPr lvl="1"/>
            <a:r>
              <a:rPr lang="en-US" dirty="0"/>
              <a:t>Visual impairments (cataracts, color vision)[5]</a:t>
            </a:r>
          </a:p>
          <a:p>
            <a:pPr marL="400050" lvl="1" indent="0">
              <a:buNone/>
            </a:pPr>
            <a:r>
              <a:rPr lang="en-US" dirty="0"/>
              <a:t>=&gt; Creation of guidelines for developing senior-targeted  </a:t>
            </a:r>
            <a:br>
              <a:rPr lang="en-US" dirty="0"/>
            </a:br>
            <a:r>
              <a:rPr lang="en-US" dirty="0"/>
              <a:t>      applications</a:t>
            </a:r>
          </a:p>
          <a:p>
            <a:r>
              <a:rPr lang="en-US" dirty="0"/>
              <a:t>Research into Cognitive Stimulation of Specific Game Genres [6,7]</a:t>
            </a:r>
          </a:p>
          <a:p>
            <a:pPr lvl="1"/>
            <a:r>
              <a:rPr lang="en-US" dirty="0"/>
              <a:t>Use of imagery can train object </a:t>
            </a:r>
            <a:br>
              <a:rPr lang="en-US" dirty="0"/>
            </a:br>
            <a:r>
              <a:rPr lang="en-US" dirty="0"/>
              <a:t>recognition and orientation</a:t>
            </a:r>
          </a:p>
          <a:p>
            <a:pPr lvl="1"/>
            <a:r>
              <a:rPr lang="en-US" dirty="0"/>
              <a:t>Matching Puzzle stimulates </a:t>
            </a:r>
            <a:br>
              <a:rPr lang="en-US" dirty="0"/>
            </a:br>
            <a:r>
              <a:rPr lang="en-US" dirty="0"/>
              <a:t>short-term-memory-, attention-, </a:t>
            </a:r>
            <a:br>
              <a:rPr lang="en-US" dirty="0"/>
            </a:br>
            <a:r>
              <a:rPr lang="en-US" dirty="0"/>
              <a:t>problem-solving-skills</a:t>
            </a:r>
          </a:p>
          <a:p>
            <a:pPr lvl="1"/>
            <a:endParaRPr lang="de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FB719-38B1-4C7D-BD42-FB6B56FEE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16.05.2019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5D2F2-297C-4712-B363-89750DA5B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Matthias-Neal Wadlinger-Köhler: A Gamified Drinking Reminder Application for Seniors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B53008-1A5A-4B29-9AB1-5C4169824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95CABBF9-27DC-4FDA-B542-FBD738166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98500"/>
            <a:ext cx="8128000" cy="609600"/>
          </a:xfrm>
        </p:spPr>
        <p:txBody>
          <a:bodyPr/>
          <a:lstStyle/>
          <a:p>
            <a:r>
              <a:rPr lang="de-DE" dirty="0" err="1"/>
              <a:t>Related</a:t>
            </a:r>
            <a:r>
              <a:rPr lang="de-DE" dirty="0"/>
              <a:t> Work</a:t>
            </a:r>
          </a:p>
        </p:txBody>
      </p:sp>
    </p:spTree>
    <p:extLst>
      <p:ext uri="{BB962C8B-B14F-4D97-AF65-F5344CB8AC3E}">
        <p14:creationId xmlns:p14="http://schemas.microsoft.com/office/powerpoint/2010/main" val="736096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Implementation </a:t>
            </a:r>
            <a:r>
              <a:rPr lang="de-DE" dirty="0" err="1"/>
              <a:t>Overview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Implemented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Unity</a:t>
            </a:r>
          </a:p>
          <a:p>
            <a:pPr lvl="1"/>
            <a:r>
              <a:rPr lang="de-DE" dirty="0"/>
              <a:t>Many </a:t>
            </a:r>
            <a:r>
              <a:rPr lang="de-DE" dirty="0" err="1"/>
              <a:t>benefits</a:t>
            </a:r>
            <a:r>
              <a:rPr lang="de-DE" dirty="0"/>
              <a:t> for </a:t>
            </a:r>
            <a:r>
              <a:rPr lang="de-DE" dirty="0" err="1"/>
              <a:t>app</a:t>
            </a:r>
            <a:r>
              <a:rPr lang="de-DE" dirty="0"/>
              <a:t>/game-</a:t>
            </a:r>
            <a:r>
              <a:rPr lang="de-DE" dirty="0" err="1"/>
              <a:t>development</a:t>
            </a:r>
            <a:endParaRPr lang="de-DE" dirty="0"/>
          </a:p>
          <a:p>
            <a:pPr lvl="1"/>
            <a:r>
              <a:rPr lang="de-DE" dirty="0" err="1"/>
              <a:t>Ensures</a:t>
            </a:r>
            <a:r>
              <a:rPr lang="de-DE" dirty="0"/>
              <a:t> </a:t>
            </a:r>
            <a:r>
              <a:rPr lang="de-DE" dirty="0" err="1"/>
              <a:t>compatability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previous</a:t>
            </a:r>
            <a:r>
              <a:rPr lang="de-DE" dirty="0"/>
              <a:t> and </a:t>
            </a:r>
            <a:r>
              <a:rPr lang="de-DE" dirty="0" err="1"/>
              <a:t>future</a:t>
            </a:r>
            <a:r>
              <a:rPr lang="de-DE" dirty="0"/>
              <a:t> </a:t>
            </a:r>
            <a:r>
              <a:rPr lang="de-DE" dirty="0" err="1"/>
              <a:t>projects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Enable</a:t>
            </a:r>
            <a:r>
              <a:rPr lang="de-DE" dirty="0"/>
              <a:t> </a:t>
            </a:r>
          </a:p>
          <a:p>
            <a:pPr lvl="1"/>
            <a:endParaRPr lang="de-DE" dirty="0"/>
          </a:p>
          <a:p>
            <a:r>
              <a:rPr lang="de-DE" dirty="0"/>
              <a:t>Senior Friendly UI Design</a:t>
            </a:r>
          </a:p>
          <a:p>
            <a:endParaRPr lang="de-DE" dirty="0"/>
          </a:p>
          <a:p>
            <a:r>
              <a:rPr lang="de-DE" dirty="0" err="1"/>
              <a:t>Adapted</a:t>
            </a:r>
            <a:r>
              <a:rPr lang="de-DE" dirty="0"/>
              <a:t> Gameplay</a:t>
            </a:r>
          </a:p>
          <a:p>
            <a:endParaRPr lang="de-DE" dirty="0"/>
          </a:p>
          <a:p>
            <a:r>
              <a:rPr lang="de-DE" dirty="0"/>
              <a:t>Game </a:t>
            </a:r>
            <a:r>
              <a:rPr lang="de-DE" dirty="0" err="1"/>
              <a:t>Customization</a:t>
            </a:r>
            <a:r>
              <a:rPr lang="de-DE" dirty="0"/>
              <a:t> and Personalisation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Matthias-Neal Wadlinger-Köhler: A Gamified Drinking Reminder Application for Seniors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A757167-2696-4131-BF2E-BD6E6F1D4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16.05.2019</a:t>
            </a:r>
          </a:p>
        </p:txBody>
      </p:sp>
    </p:spTree>
    <p:extLst>
      <p:ext uri="{BB962C8B-B14F-4D97-AF65-F5344CB8AC3E}">
        <p14:creationId xmlns:p14="http://schemas.microsoft.com/office/powerpoint/2010/main" val="92932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419CC-CF57-444E-A7F3-0211839F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98399"/>
            <a:ext cx="8128000" cy="935091"/>
          </a:xfrm>
        </p:spPr>
        <p:txBody>
          <a:bodyPr/>
          <a:lstStyle/>
          <a:p>
            <a:r>
              <a:rPr lang="en-US" dirty="0"/>
              <a:t>Implementation:</a:t>
            </a:r>
            <a:br>
              <a:rPr lang="en-US" dirty="0"/>
            </a:br>
            <a:r>
              <a:rPr lang="en-US" dirty="0"/>
              <a:t>User Interface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3830D-D717-463E-B3E7-38B247D179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565399"/>
            <a:ext cx="4550614" cy="4606801"/>
          </a:xfrm>
        </p:spPr>
        <p:txBody>
          <a:bodyPr/>
          <a:lstStyle/>
          <a:p>
            <a:r>
              <a:rPr lang="en-US" dirty="0"/>
              <a:t>Consistent User Interface Design</a:t>
            </a:r>
          </a:p>
          <a:p>
            <a:pPr lvl="1"/>
            <a:r>
              <a:rPr lang="en-US" dirty="0"/>
              <a:t>Same theme/designs used across all menus</a:t>
            </a:r>
          </a:p>
          <a:p>
            <a:pPr lvl="1"/>
            <a:r>
              <a:rPr lang="en-US" dirty="0"/>
              <a:t>Works with different screen resolutions</a:t>
            </a:r>
          </a:p>
          <a:p>
            <a:r>
              <a:rPr lang="en-US" dirty="0"/>
              <a:t>User Profiles</a:t>
            </a:r>
          </a:p>
          <a:p>
            <a:pPr lvl="1"/>
            <a:r>
              <a:rPr lang="en-US" dirty="0"/>
              <a:t>Used to store individual drinking data and user settings</a:t>
            </a:r>
          </a:p>
          <a:p>
            <a:r>
              <a:rPr lang="en-US" dirty="0"/>
              <a:t>“Water”-Theme</a:t>
            </a:r>
          </a:p>
          <a:p>
            <a:pPr lvl="1"/>
            <a:r>
              <a:rPr lang="en-US" dirty="0"/>
              <a:t>Colors, Imagery, Companion, Gameplay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C014E-03C4-4924-81FF-2A9531423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16.05.2019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1024B-CC32-4945-A585-6AA2BC36B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Matthias-Neal Wadlinger-Köhler: A Gamified Drinking Reminder Application for Seniors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8E65DF-CF1D-4810-AEAA-9E125845B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B39B7BA9-1D51-41EF-B4FF-2E316865C7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614" y="1944531"/>
            <a:ext cx="1887894" cy="1415371"/>
          </a:xfrm>
          <a:prstGeom prst="rect">
            <a:avLst/>
          </a:prstGeom>
        </p:spPr>
      </p:pic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F202FB7C-F207-4089-8A01-E9D1C4531A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006" y="3508971"/>
            <a:ext cx="1889973" cy="1413817"/>
          </a:xfrm>
          <a:prstGeom prst="rect">
            <a:avLst/>
          </a:prstGeom>
        </p:spPr>
      </p:pic>
      <p:pic>
        <p:nvPicPr>
          <p:cNvPr id="15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84986A94-95E2-4B91-B572-68D5CF3CAF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971" y="3507417"/>
            <a:ext cx="1887894" cy="141537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C252781-5E41-466C-BC4D-28E5AFA2EE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814" y="1944532"/>
            <a:ext cx="1892051" cy="141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47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1DD60C-A2A3-4CB8-B512-3AFF917C2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565399"/>
            <a:ext cx="4915130" cy="4606801"/>
          </a:xfrm>
        </p:spPr>
        <p:txBody>
          <a:bodyPr/>
          <a:lstStyle/>
          <a:p>
            <a:r>
              <a:rPr lang="en-US" dirty="0"/>
              <a:t>Companion</a:t>
            </a:r>
          </a:p>
          <a:p>
            <a:pPr lvl="1"/>
            <a:r>
              <a:rPr lang="en-US" dirty="0"/>
              <a:t>Gives hints and acts as “drink countdown”</a:t>
            </a:r>
          </a:p>
          <a:p>
            <a:r>
              <a:rPr lang="en-US" dirty="0"/>
              <a:t>Tutorials</a:t>
            </a:r>
          </a:p>
          <a:p>
            <a:pPr lvl="1"/>
            <a:r>
              <a:rPr lang="en-US" dirty="0"/>
              <a:t>Explain gameplay and each UI element on every menu screen</a:t>
            </a:r>
          </a:p>
          <a:p>
            <a:pPr lvl="1"/>
            <a:r>
              <a:rPr lang="en-US" dirty="0"/>
              <a:t>Can be accessed any time</a:t>
            </a:r>
          </a:p>
          <a:p>
            <a:r>
              <a:rPr lang="en-US" dirty="0"/>
              <a:t>General UI Features</a:t>
            </a:r>
          </a:p>
          <a:p>
            <a:pPr lvl="1"/>
            <a:r>
              <a:rPr lang="en-US" dirty="0"/>
              <a:t>Large text- and UI-size</a:t>
            </a:r>
          </a:p>
          <a:p>
            <a:pPr lvl="1"/>
            <a:r>
              <a:rPr lang="en-US" dirty="0"/>
              <a:t>Symbols in addition to text</a:t>
            </a:r>
          </a:p>
          <a:p>
            <a:pPr lvl="1"/>
            <a:r>
              <a:rPr lang="en-US" dirty="0"/>
              <a:t>Use of contrasting colors to ensure colorblind-friendliness</a:t>
            </a:r>
          </a:p>
          <a:p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7B461-9A44-4153-A764-0B80593BC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Matthias-Neal Wadlinger-Köhler: A Gamified Drinking Reminder Application for Seniors</a:t>
            </a:r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18F60-E805-490B-912A-77F145659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8B4277-59FD-4C53-B693-3E3DB96B9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5980" y="4515559"/>
            <a:ext cx="3329697" cy="1219415"/>
          </a:xfrm>
          <a:prstGeom prst="rect">
            <a:avLst/>
          </a:prstGeom>
        </p:spPr>
      </p:pic>
      <p:pic>
        <p:nvPicPr>
          <p:cNvPr id="9" name="Picture 8" descr="A close up of a computer&#10;&#10;Description automatically generated">
            <a:extLst>
              <a:ext uri="{FF2B5EF4-FFF2-40B4-BE49-F238E27FC236}">
                <a16:creationId xmlns:a16="http://schemas.microsoft.com/office/drawing/2014/main" id="{AC7087C1-FA8F-4830-8A69-B65B86237F9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6440138" y="1565399"/>
            <a:ext cx="1373165" cy="1031895"/>
          </a:xfrm>
          <a:prstGeom prst="rect">
            <a:avLst/>
          </a:prstGeom>
        </p:spPr>
      </p:pic>
      <p:pic>
        <p:nvPicPr>
          <p:cNvPr id="13" name="Picture 12" descr="A screenshot of a video game&#10;&#10;Description automatically generated">
            <a:extLst>
              <a:ext uri="{FF2B5EF4-FFF2-40B4-BE49-F238E27FC236}">
                <a16:creationId xmlns:a16="http://schemas.microsoft.com/office/drawing/2014/main" id="{49A36665-08DC-4135-96B6-15C9A0105E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981" y="2766436"/>
            <a:ext cx="1593584" cy="1517699"/>
          </a:xfrm>
          <a:prstGeom prst="rect">
            <a:avLst/>
          </a:prstGeom>
        </p:spPr>
      </p:pic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FA9353C6-07A0-43B1-AB9D-15F11F483D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721" y="2763720"/>
            <a:ext cx="1599288" cy="152313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E2DE3884-E7C3-4AD2-BBAD-EA426E1D4DE4}"/>
              </a:ext>
            </a:extLst>
          </p:cNvPr>
          <p:cNvSpPr txBox="1">
            <a:spLocks/>
          </p:cNvSpPr>
          <p:nvPr/>
        </p:nvSpPr>
        <p:spPr bwMode="auto">
          <a:xfrm>
            <a:off x="508000" y="698399"/>
            <a:ext cx="8128000" cy="935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+mj-lt"/>
                <a:ea typeface="ＭＳ Ｐゴシック" pitchFamily="-65" charset="-128"/>
                <a:cs typeface="ＭＳ Ｐゴシック" pitchFamily="18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-65" charset="-128"/>
                <a:cs typeface="ＭＳ Ｐゴシック" pitchFamily="1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-65" charset="-128"/>
                <a:cs typeface="ＭＳ Ｐゴシック" pitchFamily="1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-65" charset="-128"/>
                <a:cs typeface="ＭＳ Ｐゴシック" pitchFamily="1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-65" charset="-128"/>
                <a:cs typeface="ＭＳ Ｐゴシック" pitchFamily="1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kern="0" dirty="0"/>
              <a:t>Implementation:</a:t>
            </a:r>
            <a:br>
              <a:rPr lang="en-US" kern="0" dirty="0"/>
            </a:br>
            <a:r>
              <a:rPr lang="en-US" kern="0" dirty="0"/>
              <a:t>User Interface Design</a:t>
            </a:r>
          </a:p>
        </p:txBody>
      </p:sp>
    </p:spTree>
    <p:extLst>
      <p:ext uri="{BB962C8B-B14F-4D97-AF65-F5344CB8AC3E}">
        <p14:creationId xmlns:p14="http://schemas.microsoft.com/office/powerpoint/2010/main" val="465528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RVIDA-TUMFAR-Folie">
  <a:themeElements>
    <a:clrScheme name="Leere Präsentation 1">
      <a:dk1>
        <a:srgbClr val="000000"/>
      </a:dk1>
      <a:lt1>
        <a:srgbClr val="FFFFFF"/>
      </a:lt1>
      <a:dk2>
        <a:srgbClr val="0065BD"/>
      </a:dk2>
      <a:lt2>
        <a:srgbClr val="005293"/>
      </a:lt2>
      <a:accent1>
        <a:srgbClr val="A2AD00"/>
      </a:accent1>
      <a:accent2>
        <a:srgbClr val="E37222"/>
      </a:accent2>
      <a:accent3>
        <a:srgbClr val="AAB8DB"/>
      </a:accent3>
      <a:accent4>
        <a:srgbClr val="DADADA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65BD"/>
        </a:dk2>
        <a:lt2>
          <a:srgbClr val="005293"/>
        </a:lt2>
        <a:accent1>
          <a:srgbClr val="A2AD00"/>
        </a:accent1>
        <a:accent2>
          <a:srgbClr val="E37222"/>
        </a:accent2>
        <a:accent3>
          <a:srgbClr val="AAB8DB"/>
        </a:accent3>
        <a:accent4>
          <a:srgbClr val="DADADA"/>
        </a:accent4>
        <a:accent5>
          <a:srgbClr val="CED3AA"/>
        </a:accent5>
        <a:accent6>
          <a:srgbClr val="CE671E"/>
        </a:accent6>
        <a:hlink>
          <a:srgbClr val="DAD7CB"/>
        </a:hlink>
        <a:folHlink>
          <a:srgbClr val="9C9D9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ARVIDA-TUMFAR-Folie</Template>
  <TotalTime>0</TotalTime>
  <Words>1168</Words>
  <Application>Microsoft Office PowerPoint</Application>
  <PresentationFormat>On-screen Show (4:3)</PresentationFormat>
  <Paragraphs>197</Paragraphs>
  <Slides>17</Slides>
  <Notes>4</Notes>
  <HiddenSlides>0</HiddenSlides>
  <MMClips>5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Arial</vt:lpstr>
      <vt:lpstr>ARVIDA-TUMFAR-Folie</vt:lpstr>
      <vt:lpstr>A Gamified Drinking Reminder Application for Seniors</vt:lpstr>
      <vt:lpstr>Introduction</vt:lpstr>
      <vt:lpstr>Introduction</vt:lpstr>
      <vt:lpstr>Goals of this Thesis</vt:lpstr>
      <vt:lpstr>Related Work: Project Enable 3-6</vt:lpstr>
      <vt:lpstr>Related Work</vt:lpstr>
      <vt:lpstr>Implementation Overview</vt:lpstr>
      <vt:lpstr>Implementation: User Interface Design</vt:lpstr>
      <vt:lpstr>PowerPoint Presentation</vt:lpstr>
      <vt:lpstr>Implementation: Gameplay</vt:lpstr>
      <vt:lpstr>Implementation: Gameplay Settings</vt:lpstr>
      <vt:lpstr>Implementation: Visual Customization</vt:lpstr>
      <vt:lpstr>Implementation: Visual Customization</vt:lpstr>
      <vt:lpstr>Evaluation / Test Run</vt:lpstr>
      <vt:lpstr>Discussion / Suggested Future Work</vt:lpstr>
      <vt:lpstr>Conclusion</vt:lpstr>
      <vt:lpstr>List of 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Gudrun Klinker</dc:creator>
  <cp:lastModifiedBy>Matthias Wadlinger-Köhler</cp:lastModifiedBy>
  <cp:revision>198</cp:revision>
  <dcterms:created xsi:type="dcterms:W3CDTF">2013-09-19T08:44:11Z</dcterms:created>
  <dcterms:modified xsi:type="dcterms:W3CDTF">2019-05-15T20:23:30Z</dcterms:modified>
</cp:coreProperties>
</file>