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imIQAEwqrY+zhsMxnA6BT9+eDY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de-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5" name="Google Shape;45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9d546b9057_0_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9d546b9057_0_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9d546b9057_0_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9d546b9057_0_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9d546b9057_1_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9d546b9057_1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9d546b9057_1_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9d546b9057_1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9d546b9057_1_3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9d546b9057_1_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9d546b9057_1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9d546b9057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d546b9057_1_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9d546b9057_1_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2" name="Google Shape;5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9d546b9057_2_4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9d546b9057_2_4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9d546b9057_2_43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a3e3b2735b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2" name="Google Shape;62;ga3e3b2735b_0_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ga3e3b2735b_0_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a3e3b2735b_0_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2" name="Google Shape;72;ga3e3b2735b_0_4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a3e3b2735b_0_4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a3e3b2735b_0_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2" name="Google Shape;82;ga3e3b2735b_0_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ga3e3b2735b_0_2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a3e3b2735b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3" name="Google Shape;93;ga3e3b2735b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a3e3b2735b_0_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a3e3b2735b_0_6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ga3e3b2735b_0_6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a3e3b2735b_0_6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a3e3b2735b_0_5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4" name="Google Shape;114;ga3e3b2735b_0_5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a3e3b2735b_0_5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showMasterSp="0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/>
        </p:nvSpPr>
        <p:spPr>
          <a:xfrm>
            <a:off x="6229350" y="234625"/>
            <a:ext cx="18415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/>
          </a:p>
        </p:txBody>
      </p:sp>
      <p:cxnSp>
        <p:nvCxnSpPr>
          <p:cNvPr id="23" name="Google Shape;23;p14"/>
          <p:cNvCxnSpPr/>
          <p:nvPr/>
        </p:nvCxnSpPr>
        <p:spPr>
          <a:xfrm>
            <a:off x="0" y="4410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" name="Google Shape;24;p14"/>
          <p:cNvCxnSpPr/>
          <p:nvPr/>
        </p:nvCxnSpPr>
        <p:spPr>
          <a:xfrm>
            <a:off x="0" y="64326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C:\Users\Flopc\Desktop\ppt\TUMLogo_oZ_Vollfl_blau_RGB.emf" id="25" name="Google Shape;2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4"/>
          <p:cNvSpPr txBox="1"/>
          <p:nvPr>
            <p:ph type="ctrTitle"/>
          </p:nvPr>
        </p:nvSpPr>
        <p:spPr>
          <a:xfrm>
            <a:off x="495300" y="1828800"/>
            <a:ext cx="81280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" type="subTitle"/>
          </p:nvPr>
        </p:nvSpPr>
        <p:spPr>
          <a:xfrm>
            <a:off x="508000" y="3429000"/>
            <a:ext cx="8128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1" type="ftr"/>
          </p:nvPr>
        </p:nvSpPr>
        <p:spPr>
          <a:xfrm>
            <a:off x="508000" y="6508800"/>
            <a:ext cx="8153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C:\Users\christian\Documents\vorlagen\logo\far_logo_tum_blau.png" id="29" name="Google Shape;2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2000" y="4149000"/>
            <a:ext cx="7200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5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3" name="Google Shape;33;p15"/>
          <p:cNvSpPr txBox="1"/>
          <p:nvPr>
            <p:ph idx="10" type="dt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" type="body"/>
          </p:nvPr>
        </p:nvSpPr>
        <p:spPr>
          <a:xfrm>
            <a:off x="508000" y="1828800"/>
            <a:ext cx="3987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4648200" y="1828800"/>
            <a:ext cx="3987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0" name="Google Shape;40;p16"/>
          <p:cNvSpPr txBox="1"/>
          <p:nvPr>
            <p:ph idx="10" type="dt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6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" name="Google Shape;15;p13"/>
          <p:cNvSpPr txBox="1"/>
          <p:nvPr/>
        </p:nvSpPr>
        <p:spPr>
          <a:xfrm>
            <a:off x="6229350" y="234625"/>
            <a:ext cx="18415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/>
          </a:p>
        </p:txBody>
      </p:sp>
      <p:cxnSp>
        <p:nvCxnSpPr>
          <p:cNvPr id="16" name="Google Shape;16;p13"/>
          <p:cNvCxnSpPr/>
          <p:nvPr/>
        </p:nvCxnSpPr>
        <p:spPr>
          <a:xfrm>
            <a:off x="0" y="64254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C:\Users\Flopc\Desktop\ppt\TUMLogo_oZ_Vollfl_blau_RGB.emf" id="17" name="Google Shape;17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3"/>
          <p:cNvCxnSpPr/>
          <p:nvPr/>
        </p:nvCxnSpPr>
        <p:spPr>
          <a:xfrm>
            <a:off x="0" y="441000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Google Shape;19;p13"/>
          <p:cNvSpPr txBox="1"/>
          <p:nvPr/>
        </p:nvSpPr>
        <p:spPr>
          <a:xfrm>
            <a:off x="829128" y="232393"/>
            <a:ext cx="1762021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Fachgebiet Augmented Reality</a:t>
            </a:r>
            <a:endParaRPr b="0" i="0" sz="9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Users\christian\Documents\vorlagen\logo\far_logo_tum_blau.png" id="20" name="Google Shape;20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8454" y="90390"/>
            <a:ext cx="320675" cy="3206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g"/><Relationship Id="rId4" Type="http://schemas.openxmlformats.org/officeDocument/2006/relationships/image" Target="../media/image21.png"/><Relationship Id="rId5" Type="http://schemas.openxmlformats.org/officeDocument/2006/relationships/image" Target="../media/image20.png"/><Relationship Id="rId6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jpg"/><Relationship Id="rId4" Type="http://schemas.openxmlformats.org/officeDocument/2006/relationships/image" Target="../media/image19.jpg"/><Relationship Id="rId5" Type="http://schemas.openxmlformats.org/officeDocument/2006/relationships/image" Target="../media/image1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jpg"/><Relationship Id="rId4" Type="http://schemas.openxmlformats.org/officeDocument/2006/relationships/image" Target="../media/image2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png"/><Relationship Id="rId4" Type="http://schemas.openxmlformats.org/officeDocument/2006/relationships/image" Target="../media/image25.png"/><Relationship Id="rId5" Type="http://schemas.openxmlformats.org/officeDocument/2006/relationships/image" Target="../media/image3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9.png"/><Relationship Id="rId5" Type="http://schemas.openxmlformats.org/officeDocument/2006/relationships/image" Target="../media/image24.png"/><Relationship Id="rId6" Type="http://schemas.openxmlformats.org/officeDocument/2006/relationships/image" Target="../media/image33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"/>
          <p:cNvSpPr txBox="1"/>
          <p:nvPr>
            <p:ph type="ctrTitle"/>
          </p:nvPr>
        </p:nvSpPr>
        <p:spPr>
          <a:xfrm>
            <a:off x="495300" y="1828800"/>
            <a:ext cx="81280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49" name="Google Shape;49;p1"/>
          <p:cNvSpPr txBox="1"/>
          <p:nvPr>
            <p:ph idx="1" type="subTitle"/>
          </p:nvPr>
        </p:nvSpPr>
        <p:spPr>
          <a:xfrm>
            <a:off x="508000" y="3429000"/>
            <a:ext cx="8128000" cy="24180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/>
              <a:t>Andrea Müller, Katharina Sadzik, Michael Schlicker</a:t>
            </a:r>
            <a:endParaRPr/>
          </a:p>
          <a:p>
            <a:pPr indent="0" lvl="0" marL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de-DE" sz="1600"/>
              <a:t>22.10.2020</a:t>
            </a:r>
            <a:endParaRPr/>
          </a:p>
          <a:p>
            <a:pPr indent="0" lvl="0" marL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/>
              <a:t>Final: Master Practical Course</a:t>
            </a:r>
            <a:br>
              <a:rPr lang="de-DE"/>
            </a:br>
            <a:r>
              <a:rPr lang="de-DE"/>
              <a:t>Supervisor(s): David Plecher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Related Work</a:t>
            </a:r>
            <a:endParaRPr/>
          </a:p>
        </p:txBody>
      </p:sp>
      <p:sp>
        <p:nvSpPr>
          <p:cNvPr id="135" name="Google Shape;135;p4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Kanji Game [2]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Learning Kanji Signs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Serious Game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ChiKo [3]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Serious Game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Historical Background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Mini Game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Capture Flag [4]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AR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Competitive Game</a:t>
            </a:r>
            <a:endParaRPr/>
          </a:p>
        </p:txBody>
      </p:sp>
      <p:sp>
        <p:nvSpPr>
          <p:cNvPr id="136" name="Google Shape;136;p4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37" name="Google Shape;137;p4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Approach</a:t>
            </a:r>
            <a:endParaRPr/>
          </a:p>
        </p:txBody>
      </p:sp>
      <p:sp>
        <p:nvSpPr>
          <p:cNvPr id="143" name="Google Shape;143;p5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Tutorial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Online Multiplayer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Ogham Writing and Learning 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Android Integration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Evaluation</a:t>
            </a:r>
            <a:endParaRPr/>
          </a:p>
        </p:txBody>
      </p:sp>
      <p:sp>
        <p:nvSpPr>
          <p:cNvPr id="144" name="Google Shape;144;p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45" name="Google Shape;145;p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Tutorial</a:t>
            </a:r>
            <a:endParaRPr/>
          </a:p>
        </p:txBody>
      </p:sp>
      <p:sp>
        <p:nvSpPr>
          <p:cNvPr id="151" name="Google Shape;151;p8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8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53" name="Google Shape;153;p8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154" name="Google Shape;154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6565" y="1565400"/>
            <a:ext cx="7370870" cy="460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d546b9057_0_19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Tutorial</a:t>
            </a:r>
            <a:endParaRPr/>
          </a:p>
        </p:txBody>
      </p:sp>
      <p:sp>
        <p:nvSpPr>
          <p:cNvPr id="160" name="Google Shape;160;g9d546b9057_0_19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9d546b9057_0_19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62" name="Google Shape;162;g9d546b9057_0_1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163" name="Google Shape;163;g9d546b9057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6563" y="1565400"/>
            <a:ext cx="7370870" cy="460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9d546b9057_0_29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Tutorial</a:t>
            </a:r>
            <a:endParaRPr/>
          </a:p>
        </p:txBody>
      </p:sp>
      <p:sp>
        <p:nvSpPr>
          <p:cNvPr id="169" name="Google Shape;169;g9d546b9057_0_29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9d546b9057_0_29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71" name="Google Shape;171;g9d546b9057_0_2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172" name="Google Shape;172;g9d546b9057_0_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6575" y="1565400"/>
            <a:ext cx="7370851" cy="4606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9d546b9057_1_14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Android Integration</a:t>
            </a:r>
            <a:endParaRPr/>
          </a:p>
        </p:txBody>
      </p:sp>
      <p:sp>
        <p:nvSpPr>
          <p:cNvPr id="178" name="Google Shape;178;g9d546b9057_1_14"/>
          <p:cNvSpPr txBox="1"/>
          <p:nvPr>
            <p:ph idx="1" type="body"/>
          </p:nvPr>
        </p:nvSpPr>
        <p:spPr>
          <a:xfrm>
            <a:off x="452350" y="1508950"/>
            <a:ext cx="8127900" cy="47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Accelerometer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Microphone</a:t>
            </a:r>
            <a:endParaRPr/>
          </a:p>
        </p:txBody>
      </p:sp>
      <p:sp>
        <p:nvSpPr>
          <p:cNvPr id="179" name="Google Shape;179;g9d546b9057_1_14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80" name="Google Shape;180;g9d546b9057_1_14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181" name="Google Shape;181;g9d546b9057_1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4943" y="4138438"/>
            <a:ext cx="3394118" cy="212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9d546b9057_1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5560" y="1987847"/>
            <a:ext cx="2035450" cy="1908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9d546b9057_1_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81954" y="1987850"/>
            <a:ext cx="1770696" cy="190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9d546b9057_1_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37638" y="2022650"/>
            <a:ext cx="1770701" cy="1839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5" name="Google Shape;185;g9d546b9057_1_14"/>
          <p:cNvCxnSpPr>
            <a:stCxn id="182" idx="3"/>
            <a:endCxn id="183" idx="1"/>
          </p:cNvCxnSpPr>
          <p:nvPr/>
        </p:nvCxnSpPr>
        <p:spPr>
          <a:xfrm>
            <a:off x="3271010" y="2942223"/>
            <a:ext cx="4110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6" name="Google Shape;186;g9d546b9057_1_14"/>
          <p:cNvCxnSpPr>
            <a:stCxn id="183" idx="3"/>
            <a:endCxn id="184" idx="1"/>
          </p:cNvCxnSpPr>
          <p:nvPr/>
        </p:nvCxnSpPr>
        <p:spPr>
          <a:xfrm>
            <a:off x="5452650" y="2942225"/>
            <a:ext cx="684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d546b9057_1_7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Ogham System</a:t>
            </a:r>
            <a:endParaRPr/>
          </a:p>
        </p:txBody>
      </p:sp>
      <p:sp>
        <p:nvSpPr>
          <p:cNvPr id="192" name="Google Shape;192;g9d546b9057_1_7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93" name="Google Shape;193;g9d546b9057_1_7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194" name="Google Shape;194;g9d546b9057_1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950" y="2610474"/>
            <a:ext cx="4602099" cy="258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g9d546b9057_1_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8699" y="1308000"/>
            <a:ext cx="3985152" cy="2241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9d546b9057_1_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8699" y="3904798"/>
            <a:ext cx="3985152" cy="22416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7" name="Google Shape;197;g9d546b9057_1_7"/>
          <p:cNvCxnSpPr>
            <a:endCxn id="195" idx="1"/>
          </p:cNvCxnSpPr>
          <p:nvPr/>
        </p:nvCxnSpPr>
        <p:spPr>
          <a:xfrm flipH="1" rot="10800000">
            <a:off x="4620399" y="2428824"/>
            <a:ext cx="408300" cy="688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8" name="Google Shape;198;g9d546b9057_1_7"/>
          <p:cNvSpPr/>
          <p:nvPr/>
        </p:nvSpPr>
        <p:spPr>
          <a:xfrm>
            <a:off x="3852050" y="3083875"/>
            <a:ext cx="768300" cy="156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9d546b9057_1_7"/>
          <p:cNvSpPr/>
          <p:nvPr/>
        </p:nvSpPr>
        <p:spPr>
          <a:xfrm>
            <a:off x="578925" y="3651650"/>
            <a:ext cx="3161700" cy="1202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0" name="Google Shape;200;g9d546b9057_1_7"/>
          <p:cNvCxnSpPr/>
          <p:nvPr/>
        </p:nvCxnSpPr>
        <p:spPr>
          <a:xfrm>
            <a:off x="3729600" y="4876300"/>
            <a:ext cx="1287900" cy="116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9d546b9057_1_35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Ogham System</a:t>
            </a:r>
            <a:endParaRPr/>
          </a:p>
        </p:txBody>
      </p:sp>
      <p:sp>
        <p:nvSpPr>
          <p:cNvPr id="206" name="Google Shape;206;g9d546b9057_1_3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207" name="Google Shape;207;g9d546b9057_1_3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208" name="Google Shape;208;g9d546b9057_1_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001" y="1480675"/>
            <a:ext cx="5051075" cy="275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g9d546b9057_1_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6476" y="3429000"/>
            <a:ext cx="5427898" cy="2958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9d546b9057_1_0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Multiplayer</a:t>
            </a:r>
            <a:endParaRPr/>
          </a:p>
        </p:txBody>
      </p:sp>
      <p:sp>
        <p:nvSpPr>
          <p:cNvPr id="215" name="Google Shape;215;g9d546b9057_1_0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Oppdium</a:t>
            </a:r>
            <a:endParaRPr/>
          </a:p>
        </p:txBody>
      </p:sp>
      <p:sp>
        <p:nvSpPr>
          <p:cNvPr id="216" name="Google Shape;216;g9d546b9057_1_0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217" name="Google Shape;217;g9d546b9057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697" y="3461300"/>
            <a:ext cx="2273225" cy="228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9d546b9057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7758" y="4139887"/>
            <a:ext cx="673663" cy="678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9d546b9057_1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02323" y="1660177"/>
            <a:ext cx="1939250" cy="1939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g9d546b9057_1_0"/>
          <p:cNvSpPr txBox="1"/>
          <p:nvPr/>
        </p:nvSpPr>
        <p:spPr>
          <a:xfrm>
            <a:off x="2592800" y="2601175"/>
            <a:ext cx="395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AWS</a:t>
            </a:r>
            <a:endParaRPr/>
          </a:p>
        </p:txBody>
      </p:sp>
      <p:pic>
        <p:nvPicPr>
          <p:cNvPr id="221" name="Google Shape;221;g9d546b9057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3972" y="3461300"/>
            <a:ext cx="2273225" cy="228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g9d546b9057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85033" y="4139887"/>
            <a:ext cx="673663" cy="67853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g9d546b9057_1_0"/>
          <p:cNvSpPr/>
          <p:nvPr/>
        </p:nvSpPr>
        <p:spPr>
          <a:xfrm rot="-1578897">
            <a:off x="2418053" y="3137570"/>
            <a:ext cx="1106462" cy="609513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9d546b9057_1_0"/>
          <p:cNvSpPr/>
          <p:nvPr/>
        </p:nvSpPr>
        <p:spPr>
          <a:xfrm flipH="1" rot="1578897">
            <a:off x="5649003" y="3180170"/>
            <a:ext cx="1106462" cy="609513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9d546b9057_1_0"/>
          <p:cNvSpPr txBox="1"/>
          <p:nvPr/>
        </p:nvSpPr>
        <p:spPr>
          <a:xfrm>
            <a:off x="2592900" y="5941225"/>
            <a:ext cx="395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Graphics: </a:t>
            </a:r>
            <a:r>
              <a:rPr lang="de-DE"/>
              <a:t>materialui.co</a:t>
            </a:r>
            <a:r>
              <a:rPr lang="de-DE"/>
              <a:t> and Google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9d546b9057_1_21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- Testing Method</a:t>
            </a:r>
            <a:endParaRPr/>
          </a:p>
        </p:txBody>
      </p:sp>
      <p:sp>
        <p:nvSpPr>
          <p:cNvPr id="231" name="Google Shape;231;g9d546b9057_1_2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232" name="Google Shape;232;g9d546b9057_1_2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233" name="Google Shape;233;g9d546b9057_1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3475" y="19834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9d546b9057_1_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9650" y="19834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ow notebooks in Drive" id="235" name="Google Shape;235;g9d546b9057_1_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91400" y="1735550"/>
            <a:ext cx="1410100" cy="141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9d546b9057_1_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0247" y="3358225"/>
            <a:ext cx="2273225" cy="228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g9d546b9057_1_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21308" y="4036812"/>
            <a:ext cx="673663" cy="6785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8" name="Google Shape;238;g9d546b9057_1_21"/>
          <p:cNvCxnSpPr>
            <a:stCxn id="236" idx="0"/>
            <a:endCxn id="234" idx="2"/>
          </p:cNvCxnSpPr>
          <p:nvPr/>
        </p:nvCxnSpPr>
        <p:spPr>
          <a:xfrm rot="10800000">
            <a:off x="1536859" y="2897725"/>
            <a:ext cx="0" cy="460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9" name="Google Shape;239;g9d546b9057_1_21"/>
          <p:cNvCxnSpPr>
            <a:stCxn id="234" idx="3"/>
            <a:endCxn id="233" idx="1"/>
          </p:cNvCxnSpPr>
          <p:nvPr/>
        </p:nvCxnSpPr>
        <p:spPr>
          <a:xfrm>
            <a:off x="1994050" y="2440600"/>
            <a:ext cx="6795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0" name="Google Shape;240;g9d546b9057_1_21"/>
          <p:cNvCxnSpPr>
            <a:stCxn id="233" idx="3"/>
            <a:endCxn id="235" idx="1"/>
          </p:cNvCxnSpPr>
          <p:nvPr/>
        </p:nvCxnSpPr>
        <p:spPr>
          <a:xfrm>
            <a:off x="3587875" y="2440600"/>
            <a:ext cx="8034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41" name="Google Shape;241;g9d546b9057_1_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69100" y="3410250"/>
            <a:ext cx="1828800" cy="1828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g9d546b9057_1_21"/>
          <p:cNvCxnSpPr>
            <a:stCxn id="235" idx="2"/>
            <a:endCxn id="243" idx="0"/>
          </p:cNvCxnSpPr>
          <p:nvPr/>
        </p:nvCxnSpPr>
        <p:spPr>
          <a:xfrm>
            <a:off x="5096450" y="3145650"/>
            <a:ext cx="0" cy="788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4" name="Google Shape;244;g9d546b9057_1_21"/>
          <p:cNvSpPr txBox="1"/>
          <p:nvPr/>
        </p:nvSpPr>
        <p:spPr>
          <a:xfrm>
            <a:off x="2592900" y="5985800"/>
            <a:ext cx="395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chemeClr val="dk1"/>
                </a:solidFill>
              </a:rPr>
              <a:t>Graphics: materialui.co and Google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3" name="Google Shape;243;g9d546b9057_1_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129775" y="3933950"/>
            <a:ext cx="1933349" cy="7814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5" name="Google Shape;245;g9d546b9057_1_21"/>
          <p:cNvCxnSpPr>
            <a:stCxn id="243" idx="3"/>
            <a:endCxn id="241" idx="1"/>
          </p:cNvCxnSpPr>
          <p:nvPr/>
        </p:nvCxnSpPr>
        <p:spPr>
          <a:xfrm>
            <a:off x="6063124" y="4324650"/>
            <a:ext cx="7059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6" name="Google Shape;246;g9d546b9057_1_21"/>
          <p:cNvSpPr txBox="1"/>
          <p:nvPr/>
        </p:nvSpPr>
        <p:spPr>
          <a:xfrm>
            <a:off x="7150525" y="5109375"/>
            <a:ext cx="9492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Report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</a:t>
            </a:r>
            <a:endParaRPr/>
          </a:p>
        </p:txBody>
      </p:sp>
      <p:sp>
        <p:nvSpPr>
          <p:cNvPr id="56" name="Google Shape;56;p2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57" name="Google Shape;57;p2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58" name="Google Shape;58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325" y="2449277"/>
            <a:ext cx="6149675" cy="38284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2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0000"/>
                </a:solidFill>
              </a:rPr>
              <a:t>Turn-Based Hybrid AR Board and Serious Game 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9d546b9057_2_439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/>
              <a:t>Evaluation Data</a:t>
            </a:r>
            <a:endParaRPr/>
          </a:p>
        </p:txBody>
      </p:sp>
      <p:sp>
        <p:nvSpPr>
          <p:cNvPr id="253" name="Google Shape;253;g9d546b9057_2_439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Questionnaire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Taken from Master Thesis from Konstantin Gomm 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Usage Data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Actions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DE"/>
              <a:t>Buildings Build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DE"/>
              <a:t>Technologies Researched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de-DE"/>
              <a:t>Skip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Questcards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Quizwar Questions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9d546b9057_2_43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255" name="Google Shape;255;g9d546b9057_2_4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7100" y="3758850"/>
            <a:ext cx="4893901" cy="2446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9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</a:t>
            </a:r>
            <a:endParaRPr/>
          </a:p>
        </p:txBody>
      </p:sp>
      <p:sp>
        <p:nvSpPr>
          <p:cNvPr id="261" name="Google Shape;261;p9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262" name="Google Shape;262;p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263" name="Google Shape;26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0650" y="1479900"/>
            <a:ext cx="5162700" cy="384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0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Discussion / Suggested Future Work</a:t>
            </a:r>
            <a:endParaRPr/>
          </a:p>
        </p:txBody>
      </p:sp>
      <p:sp>
        <p:nvSpPr>
          <p:cNvPr id="269" name="Google Shape;269;p10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Greater Testing Range</a:t>
            </a:r>
            <a:endParaRPr/>
          </a:p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Competition vs Cooperation</a:t>
            </a:r>
            <a:endParaRPr/>
          </a:p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Digital or Physical Board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Entertainment: </a:t>
            </a:r>
            <a:endParaRPr/>
          </a:p>
          <a:p>
            <a:pPr indent="-3238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de-DE"/>
              <a:t>Minigames and Immerison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Storyline and Motivation</a:t>
            </a:r>
            <a:endParaRPr/>
          </a:p>
          <a:p>
            <a:pPr indent="0" lvl="0" marL="74295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Learning based Methods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More!</a:t>
            </a:r>
            <a:endParaRPr/>
          </a:p>
        </p:txBody>
      </p:sp>
      <p:sp>
        <p:nvSpPr>
          <p:cNvPr id="270" name="Google Shape;270;p10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271" name="Google Shape;271;p10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1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Conclusion</a:t>
            </a:r>
            <a:endParaRPr/>
          </a:p>
        </p:txBody>
      </p:sp>
      <p:sp>
        <p:nvSpPr>
          <p:cNvPr id="277" name="Google Shape;277;p11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Enhancement of Oppidum...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as an Educational Game (Ogham &amp; Additional Content)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as a Fun Experience (Android) Integration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Supply of a Corona Proof Game...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by Enabling Online Multiplaying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by Introducing a Tutorial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BUT based on...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Theoretical Background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de-DE"/>
              <a:t>Not Extensive Testing</a:t>
            </a:r>
            <a:endParaRPr/>
          </a:p>
        </p:txBody>
      </p:sp>
      <p:sp>
        <p:nvSpPr>
          <p:cNvPr id="278" name="Google Shape;278;p1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279" name="Google Shape;279;p1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2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</a:t>
            </a:r>
            <a:endParaRPr/>
          </a:p>
        </p:txBody>
      </p:sp>
      <p:sp>
        <p:nvSpPr>
          <p:cNvPr id="285" name="Google Shape;285;p12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de-DE" sz="2000"/>
              <a:t>M. Mortara, C. E . Catalano, F. Bellotti, G. Fiucci, M. Houry-Panchetti, P. Petridis.  “Learning cultural heritage by serious games” 2014.</a:t>
            </a:r>
            <a:endParaRPr sz="2000"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de-DE" sz="2000"/>
              <a:t>K. Brandl, J. Kindl, S. Kreisig, M. Wintergeist</a:t>
            </a:r>
            <a:br>
              <a:rPr lang="de-DE" sz="2000"/>
            </a:br>
            <a:r>
              <a:rPr lang="de-DE" sz="2000"/>
              <a:t>“Dragon Tale. A Kanji Game” 2016</a:t>
            </a:r>
            <a:endParaRPr sz="2000"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de-DE" sz="2000"/>
              <a:t>F. Bellotti, E. Ferretti, and A. De Gloria. </a:t>
            </a:r>
            <a:br>
              <a:rPr lang="de-DE" sz="2000"/>
            </a:br>
            <a:r>
              <a:rPr lang="de-DE" sz="2000"/>
              <a:t>“Discovering the european heritage through the chikho educational web game” 2005</a:t>
            </a:r>
            <a:endParaRPr sz="2000"/>
          </a:p>
          <a:p>
            <a:pPr indent="-4318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de-DE" sz="2000"/>
              <a:t>S. Mueller, A. Dippon, and G. Klinker. </a:t>
            </a:r>
            <a:br>
              <a:rPr lang="de-DE" sz="2000"/>
            </a:br>
            <a:r>
              <a:rPr lang="de-DE" sz="2000"/>
              <a:t>“Capture the flag: Engaging in a multi-device augmented reality game”  2015</a:t>
            </a:r>
            <a:endParaRPr sz="2000"/>
          </a:p>
          <a:p>
            <a:pPr indent="-431800" lvl="0" marL="457200" rtl="0" algn="l">
              <a:spcBef>
                <a:spcPts val="480"/>
              </a:spcBef>
              <a:spcAft>
                <a:spcPts val="0"/>
              </a:spcAft>
              <a:buSzPts val="2000"/>
              <a:buAutoNum type="arabicPeriod"/>
            </a:pPr>
            <a:r>
              <a:rPr lang="de-DE" sz="2000"/>
              <a:t>D. Plecher, K. Gomm, C. Eichhorn, G. Klinger</a:t>
            </a:r>
            <a:br>
              <a:rPr lang="de-DE" sz="2000"/>
            </a:br>
            <a:r>
              <a:rPr lang="de-DE" sz="2000"/>
              <a:t>“Impact of Single- and Multiplayer Mode in a Serious-AR-Game for Cultural Heritage of the Celts” 2020</a:t>
            </a:r>
            <a:endParaRPr sz="2000"/>
          </a:p>
          <a:p>
            <a:pPr indent="-3048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000"/>
          </a:p>
        </p:txBody>
      </p:sp>
      <p:sp>
        <p:nvSpPr>
          <p:cNvPr id="286" name="Google Shape;286;p12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287" name="Google Shape;287;p12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3e3b2735b_0_12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</a:t>
            </a:r>
            <a:endParaRPr/>
          </a:p>
        </p:txBody>
      </p:sp>
      <p:sp>
        <p:nvSpPr>
          <p:cNvPr id="66" name="Google Shape;66;ga3e3b2735b_0_12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67" name="Google Shape;67;ga3e3b2735b_0_12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68" name="Google Shape;68;ga3e3b2735b_0_12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Oppidum as Cultural Heritage [1]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Cultural Awareness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Historical Reconstruction</a:t>
            </a:r>
            <a:endParaRPr>
              <a:solidFill>
                <a:srgbClr val="999999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Heritage Awareness</a:t>
            </a:r>
            <a:endParaRPr>
              <a:solidFill>
                <a:srgbClr val="999999"/>
              </a:solidFill>
            </a:endParaRPr>
          </a:p>
        </p:txBody>
      </p:sp>
      <p:pic>
        <p:nvPicPr>
          <p:cNvPr id="69" name="Google Shape;69;ga3e3b2735b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28600" y="3197975"/>
            <a:ext cx="5536874" cy="31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a3e3b2735b_0_41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</a:t>
            </a:r>
            <a:endParaRPr/>
          </a:p>
        </p:txBody>
      </p:sp>
      <p:sp>
        <p:nvSpPr>
          <p:cNvPr id="76" name="Google Shape;76;ga3e3b2735b_0_41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77" name="Google Shape;77;ga3e3b2735b_0_41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78" name="Google Shape;78;ga3e3b2735b_0_41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Oppidum as Cultural Heritage</a:t>
            </a:r>
            <a:r>
              <a:rPr lang="de-DE"/>
              <a:t> [1]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Cultural Awareness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Historical Reconstruction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400"/>
              <a:buChar char="•"/>
            </a:pPr>
            <a:r>
              <a:rPr lang="de-DE">
                <a:solidFill>
                  <a:srgbClr val="999999"/>
                </a:solidFill>
              </a:rPr>
              <a:t>Heritage Awareness</a:t>
            </a:r>
            <a:endParaRPr>
              <a:solidFill>
                <a:srgbClr val="999999"/>
              </a:solidFill>
            </a:endParaRPr>
          </a:p>
        </p:txBody>
      </p:sp>
      <p:pic>
        <p:nvPicPr>
          <p:cNvPr id="79" name="Google Shape;79;ga3e3b2735b_0_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7675" y="3429000"/>
            <a:ext cx="5517075" cy="272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a3e3b2735b_0_29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</a:t>
            </a:r>
            <a:endParaRPr/>
          </a:p>
        </p:txBody>
      </p:sp>
      <p:sp>
        <p:nvSpPr>
          <p:cNvPr id="86" name="Google Shape;86;ga3e3b2735b_0_29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87" name="Google Shape;87;ga3e3b2735b_0_29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88" name="Google Shape;88;ga3e3b2735b_0_29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Oppidum as Cultural Heritage</a:t>
            </a:r>
            <a:r>
              <a:rPr lang="de-DE"/>
              <a:t> [1]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Cultural Awareness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Historical Reconstruction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de-DE">
                <a:solidFill>
                  <a:srgbClr val="000000"/>
                </a:solidFill>
              </a:rPr>
              <a:t>Heritage Awareness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89" name="Google Shape;89;ga3e3b2735b_0_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5800" y="3331275"/>
            <a:ext cx="5601863" cy="29321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a3e3b2735b_0_29"/>
          <p:cNvSpPr/>
          <p:nvPr/>
        </p:nvSpPr>
        <p:spPr>
          <a:xfrm>
            <a:off x="3440100" y="3484675"/>
            <a:ext cx="3807600" cy="9462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a3e3b2735b_0_0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Serious Games</a:t>
            </a:r>
            <a:endParaRPr/>
          </a:p>
        </p:txBody>
      </p:sp>
      <p:sp>
        <p:nvSpPr>
          <p:cNvPr id="97" name="Google Shape;97;ga3e3b2735b_0_0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98" name="Google Shape;98;ga3e3b2735b_0_0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99" name="Google Shape;99;ga3e3b2735b_0_0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C</a:t>
            </a:r>
            <a:r>
              <a:rPr lang="de-DE"/>
              <a:t>ombination of Entertainment &amp; Serious Content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Competition: Knowledge for the Victory!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Keeping Players busy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AR features</a:t>
            </a:r>
            <a:endParaRPr>
              <a:solidFill>
                <a:srgbClr val="B7B7B7"/>
              </a:solidFill>
            </a:endParaRPr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ga3e3b2735b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0250" y="3193400"/>
            <a:ext cx="5295651" cy="297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a3e3b2735b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3825" y="3035400"/>
            <a:ext cx="1004561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a3e3b2735b_0_65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Serious Games</a:t>
            </a:r>
            <a:endParaRPr/>
          </a:p>
        </p:txBody>
      </p:sp>
      <p:sp>
        <p:nvSpPr>
          <p:cNvPr id="108" name="Google Shape;108;ga3e3b2735b_0_65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09" name="Google Shape;109;ga3e3b2735b_0_65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10" name="Google Shape;110;ga3e3b2735b_0_65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Combination of Entertainment &amp; Serious Content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Competition: Knowledge for the Victory!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Keeping Players busy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AR features</a:t>
            </a:r>
            <a:endParaRPr>
              <a:solidFill>
                <a:srgbClr val="B7B7B7"/>
              </a:solidFill>
            </a:endParaRPr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ga3e3b2735b_0_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5600" y="3087700"/>
            <a:ext cx="5137200" cy="308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a3e3b2735b_0_53"/>
          <p:cNvSpPr txBox="1"/>
          <p:nvPr>
            <p:ph type="title"/>
          </p:nvPr>
        </p:nvSpPr>
        <p:spPr>
          <a:xfrm>
            <a:off x="508000" y="698400"/>
            <a:ext cx="81279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 - Serious Games</a:t>
            </a:r>
            <a:endParaRPr/>
          </a:p>
        </p:txBody>
      </p:sp>
      <p:sp>
        <p:nvSpPr>
          <p:cNvPr id="118" name="Google Shape;118;ga3e3b2735b_0_5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19" name="Google Shape;119;ga3e3b2735b_0_5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20" name="Google Shape;120;ga3e3b2735b_0_53"/>
          <p:cNvSpPr txBox="1"/>
          <p:nvPr>
            <p:ph idx="1" type="body"/>
          </p:nvPr>
        </p:nvSpPr>
        <p:spPr>
          <a:xfrm>
            <a:off x="508000" y="1565399"/>
            <a:ext cx="8127900" cy="46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de-DE"/>
              <a:t>Combination of Entertainment &amp; Serious Content</a:t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Competition: Knowledge for the Victory!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•"/>
            </a:pPr>
            <a:r>
              <a:rPr lang="de-DE">
                <a:solidFill>
                  <a:srgbClr val="B7B7B7"/>
                </a:solidFill>
              </a:rPr>
              <a:t>Keeping Players busy</a:t>
            </a:r>
            <a:endParaRPr>
              <a:solidFill>
                <a:srgbClr val="B7B7B7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AR features</a:t>
            </a:r>
            <a:endParaRPr/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ga3e3b2735b_0_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8175" y="2916875"/>
            <a:ext cx="5277724" cy="331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 txBox="1"/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Problem Description: Issues</a:t>
            </a:r>
            <a:endParaRPr/>
          </a:p>
        </p:txBody>
      </p:sp>
      <p:sp>
        <p:nvSpPr>
          <p:cNvPr id="127" name="Google Shape;127;p3"/>
          <p:cNvSpPr txBox="1"/>
          <p:nvPr>
            <p:ph idx="1" type="body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Missing Introduction System</a:t>
            </a:r>
            <a:endParaRPr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Offline Multiplayer 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Little Knowledge Transfer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Testing</a:t>
            </a:r>
            <a:endParaRPr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de-DE"/>
              <a:t>Sparse Smartphone Integration</a:t>
            </a:r>
            <a:endParaRPr/>
          </a:p>
        </p:txBody>
      </p:sp>
      <p:sp>
        <p:nvSpPr>
          <p:cNvPr id="128" name="Google Shape;128;p3"/>
          <p:cNvSpPr txBox="1"/>
          <p:nvPr>
            <p:ph idx="11" type="ftr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Oppidum</a:t>
            </a:r>
            <a:endParaRPr/>
          </a:p>
        </p:txBody>
      </p:sp>
      <p:sp>
        <p:nvSpPr>
          <p:cNvPr id="129" name="Google Shape;129;p3"/>
          <p:cNvSpPr txBox="1"/>
          <p:nvPr>
            <p:ph idx="12" type="sldNum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2013-09-19T08:44:11Z</dcterms:created>
  <dc:creator>Gudrun Klinker</dc:creator>
</cp:coreProperties>
</file>