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 id="2147483696" r:id="rId2"/>
  </p:sldMasterIdLst>
  <p:notesMasterIdLst>
    <p:notesMasterId r:id="rId23"/>
  </p:notesMasterIdLst>
  <p:handoutMasterIdLst>
    <p:handoutMasterId r:id="rId24"/>
  </p:handoutMasterIdLst>
  <p:sldIdLst>
    <p:sldId id="258" r:id="rId3"/>
    <p:sldId id="438" r:id="rId4"/>
    <p:sldId id="425" r:id="rId5"/>
    <p:sldId id="448" r:id="rId6"/>
    <p:sldId id="427" r:id="rId7"/>
    <p:sldId id="439" r:id="rId8"/>
    <p:sldId id="447" r:id="rId9"/>
    <p:sldId id="459" r:id="rId10"/>
    <p:sldId id="441" r:id="rId11"/>
    <p:sldId id="454" r:id="rId12"/>
    <p:sldId id="472" r:id="rId13"/>
    <p:sldId id="429" r:id="rId14"/>
    <p:sldId id="477" r:id="rId15"/>
    <p:sldId id="476" r:id="rId16"/>
    <p:sldId id="434" r:id="rId17"/>
    <p:sldId id="435" r:id="rId18"/>
    <p:sldId id="457" r:id="rId19"/>
    <p:sldId id="475" r:id="rId20"/>
    <p:sldId id="473" r:id="rId21"/>
    <p:sldId id="474" r:id="rId22"/>
  </p:sldIdLst>
  <p:sldSz cx="9144000" cy="6858000" type="screen4x3"/>
  <p:notesSz cx="6858000" cy="9144000"/>
  <p:defaultTextStyle>
    <a:defPPr>
      <a:defRPr lang="de-DE"/>
    </a:defPPr>
    <a:lvl1pPr algn="r" rtl="0" eaLnBrk="0" fontAlgn="base" hangingPunct="0">
      <a:spcBef>
        <a:spcPct val="0"/>
      </a:spcBef>
      <a:spcAft>
        <a:spcPct val="0"/>
      </a:spcAft>
      <a:defRPr sz="2000" kern="1200">
        <a:solidFill>
          <a:schemeClr val="tx1"/>
        </a:solidFill>
        <a:latin typeface="Arial" charset="0"/>
        <a:ea typeface="ＭＳ Ｐゴシック" pitchFamily="6" charset="-128"/>
        <a:cs typeface="+mn-cs"/>
      </a:defRPr>
    </a:lvl1pPr>
    <a:lvl2pPr marL="457200" algn="r" rtl="0" eaLnBrk="0" fontAlgn="base" hangingPunct="0">
      <a:spcBef>
        <a:spcPct val="0"/>
      </a:spcBef>
      <a:spcAft>
        <a:spcPct val="0"/>
      </a:spcAft>
      <a:defRPr sz="2000" kern="1200">
        <a:solidFill>
          <a:schemeClr val="tx1"/>
        </a:solidFill>
        <a:latin typeface="Arial" charset="0"/>
        <a:ea typeface="ＭＳ Ｐゴシック" pitchFamily="6" charset="-128"/>
        <a:cs typeface="+mn-cs"/>
      </a:defRPr>
    </a:lvl2pPr>
    <a:lvl3pPr marL="914400" algn="r" rtl="0" eaLnBrk="0" fontAlgn="base" hangingPunct="0">
      <a:spcBef>
        <a:spcPct val="0"/>
      </a:spcBef>
      <a:spcAft>
        <a:spcPct val="0"/>
      </a:spcAft>
      <a:defRPr sz="2000" kern="1200">
        <a:solidFill>
          <a:schemeClr val="tx1"/>
        </a:solidFill>
        <a:latin typeface="Arial" charset="0"/>
        <a:ea typeface="ＭＳ Ｐゴシック" pitchFamily="6" charset="-128"/>
        <a:cs typeface="+mn-cs"/>
      </a:defRPr>
    </a:lvl3pPr>
    <a:lvl4pPr marL="1371600" algn="r" rtl="0" eaLnBrk="0" fontAlgn="base" hangingPunct="0">
      <a:spcBef>
        <a:spcPct val="0"/>
      </a:spcBef>
      <a:spcAft>
        <a:spcPct val="0"/>
      </a:spcAft>
      <a:defRPr sz="2000" kern="1200">
        <a:solidFill>
          <a:schemeClr val="tx1"/>
        </a:solidFill>
        <a:latin typeface="Arial" charset="0"/>
        <a:ea typeface="ＭＳ Ｐゴシック" pitchFamily="6" charset="-128"/>
        <a:cs typeface="+mn-cs"/>
      </a:defRPr>
    </a:lvl4pPr>
    <a:lvl5pPr marL="1828800" algn="r" rtl="0" eaLnBrk="0" fontAlgn="base" hangingPunct="0">
      <a:spcBef>
        <a:spcPct val="0"/>
      </a:spcBef>
      <a:spcAft>
        <a:spcPct val="0"/>
      </a:spcAft>
      <a:defRPr sz="2000" kern="1200">
        <a:solidFill>
          <a:schemeClr val="tx1"/>
        </a:solidFill>
        <a:latin typeface="Arial" charset="0"/>
        <a:ea typeface="ＭＳ Ｐゴシック" pitchFamily="6" charset="-128"/>
        <a:cs typeface="+mn-cs"/>
      </a:defRPr>
    </a:lvl5pPr>
    <a:lvl6pPr marL="2286000" algn="l" defTabSz="914400" rtl="0" eaLnBrk="1" latinLnBrk="0" hangingPunct="1">
      <a:defRPr sz="2000" kern="1200">
        <a:solidFill>
          <a:schemeClr val="tx1"/>
        </a:solidFill>
        <a:latin typeface="Arial" charset="0"/>
        <a:ea typeface="ＭＳ Ｐゴシック" pitchFamily="6" charset="-128"/>
        <a:cs typeface="+mn-cs"/>
      </a:defRPr>
    </a:lvl6pPr>
    <a:lvl7pPr marL="2743200" algn="l" defTabSz="914400" rtl="0" eaLnBrk="1" latinLnBrk="0" hangingPunct="1">
      <a:defRPr sz="2000" kern="1200">
        <a:solidFill>
          <a:schemeClr val="tx1"/>
        </a:solidFill>
        <a:latin typeface="Arial" charset="0"/>
        <a:ea typeface="ＭＳ Ｐゴシック" pitchFamily="6" charset="-128"/>
        <a:cs typeface="+mn-cs"/>
      </a:defRPr>
    </a:lvl7pPr>
    <a:lvl8pPr marL="3200400" algn="l" defTabSz="914400" rtl="0" eaLnBrk="1" latinLnBrk="0" hangingPunct="1">
      <a:defRPr sz="2000" kern="1200">
        <a:solidFill>
          <a:schemeClr val="tx1"/>
        </a:solidFill>
        <a:latin typeface="Arial" charset="0"/>
        <a:ea typeface="ＭＳ Ｐゴシック" pitchFamily="6" charset="-128"/>
        <a:cs typeface="+mn-cs"/>
      </a:defRPr>
    </a:lvl8pPr>
    <a:lvl9pPr marL="3657600" algn="l" defTabSz="914400" rtl="0" eaLnBrk="1" latinLnBrk="0" hangingPunct="1">
      <a:defRPr sz="2000" kern="1200">
        <a:solidFill>
          <a:schemeClr val="tx1"/>
        </a:solidFill>
        <a:latin typeface="Arial" charset="0"/>
        <a:ea typeface="ＭＳ Ｐゴシック" pitchFamily="6" charset="-128"/>
        <a:cs typeface="+mn-cs"/>
      </a:defRPr>
    </a:lvl9pPr>
  </p:defaultTextStyle>
  <p:extLst>
    <p:ext uri="{521415D9-36F7-43E2-AB2F-B90AF26B5E84}">
      <p14:sectionLst xmlns:p14="http://schemas.microsoft.com/office/powerpoint/2010/main">
        <p14:section name="Standardabschnitt" id="{38DA27B8-D082-3548-B227-12A9A30DB382}">
          <p14:sldIdLst>
            <p14:sldId id="258"/>
            <p14:sldId id="438"/>
            <p14:sldId id="425"/>
            <p14:sldId id="448"/>
            <p14:sldId id="427"/>
            <p14:sldId id="439"/>
            <p14:sldId id="447"/>
            <p14:sldId id="459"/>
            <p14:sldId id="441"/>
            <p14:sldId id="454"/>
            <p14:sldId id="472"/>
            <p14:sldId id="429"/>
            <p14:sldId id="477"/>
            <p14:sldId id="476"/>
            <p14:sldId id="434"/>
            <p14:sldId id="435"/>
            <p14:sldId id="457"/>
            <p14:sldId id="475"/>
            <p14:sldId id="473"/>
            <p14:sldId id="47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D200"/>
    <a:srgbClr val="00FA00"/>
    <a:srgbClr val="CE661E"/>
    <a:srgbClr val="FF8000"/>
    <a:srgbClr val="B5CA82"/>
    <a:srgbClr val="0065BD"/>
    <a:srgbClr val="0099FF"/>
    <a:srgbClr val="F9E3D3"/>
    <a:srgbClr val="E53418"/>
    <a:srgbClr val="A2AD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9D1CD9-DBB1-D8B2-58B8-A5B225491570}" v="1" dt="2022-07-20T10:32:19.677"/>
    <p1510:client id="{87E52D01-1D73-0F45-B5E2-FEFD6796E441}" v="2942" dt="2022-07-21T06:14:19.292"/>
    <p1510:client id="{EDEB2CC4-8AB8-4B16-B531-B1B113E6F5BC}" v="1" dt="2022-07-20T17:14:20.60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486"/>
    <p:restoredTop sz="71429"/>
  </p:normalViewPr>
  <p:slideViewPr>
    <p:cSldViewPr snapToGrid="0">
      <p:cViewPr varScale="1">
        <p:scale>
          <a:sx n="89" d="100"/>
          <a:sy n="89" d="100"/>
        </p:scale>
        <p:origin x="2192" y="17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5392" y="182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508000" y="169863"/>
            <a:ext cx="3378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de-DE"/>
          </a:p>
        </p:txBody>
      </p:sp>
      <p:sp>
        <p:nvSpPr>
          <p:cNvPr id="14339" name="Rectangle 3"/>
          <p:cNvSpPr>
            <a:spLocks noGrp="1" noChangeArrowheads="1"/>
          </p:cNvSpPr>
          <p:nvPr>
            <p:ph type="dt" sz="quarter" idx="1"/>
          </p:nvPr>
        </p:nvSpPr>
        <p:spPr bwMode="auto">
          <a:xfrm>
            <a:off x="4191000" y="169863"/>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de-DE"/>
          </a:p>
        </p:txBody>
      </p:sp>
      <p:sp>
        <p:nvSpPr>
          <p:cNvPr id="1434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de-DE"/>
          </a:p>
        </p:txBody>
      </p:sp>
      <p:sp>
        <p:nvSpPr>
          <p:cNvPr id="1434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fld id="{B9FD003B-F55D-4842-A116-DBE40F6AC124}" type="slidenum">
              <a:rPr lang="de-DE"/>
              <a:pPr/>
              <a:t>‹Nr.›</a:t>
            </a:fld>
            <a:endParaRPr lang="de-DE"/>
          </a:p>
        </p:txBody>
      </p:sp>
    </p:spTree>
    <p:extLst>
      <p:ext uri="{BB962C8B-B14F-4D97-AF65-F5344CB8AC3E}">
        <p14:creationId xmlns:p14="http://schemas.microsoft.com/office/powerpoint/2010/main" val="23316210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de-DE"/>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de-DE"/>
          </a:p>
        </p:txBody>
      </p:sp>
      <p:sp>
        <p:nvSpPr>
          <p:cNvPr id="6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de-DE"/>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fld id="{741E7853-A490-4F42-A560-8CD18868D997}" type="slidenum">
              <a:rPr lang="de-DE"/>
              <a:pPr/>
              <a:t>‹Nr.›</a:t>
            </a:fld>
            <a:endParaRPr lang="de-DE"/>
          </a:p>
        </p:txBody>
      </p:sp>
    </p:spTree>
    <p:extLst>
      <p:ext uri="{BB962C8B-B14F-4D97-AF65-F5344CB8AC3E}">
        <p14:creationId xmlns:p14="http://schemas.microsoft.com/office/powerpoint/2010/main" val="40940777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ＭＳ Ｐゴシック" pitchFamily="-65" charset="-128"/>
        <a:cs typeface="ＭＳ Ｐゴシック" pitchFamily="18" charset="-128"/>
      </a:defRPr>
    </a:lvl1pPr>
    <a:lvl2pPr marL="457200" algn="l" rtl="0" eaLnBrk="0" fontAlgn="base" hangingPunct="0">
      <a:spcBef>
        <a:spcPct val="30000"/>
      </a:spcBef>
      <a:spcAft>
        <a:spcPct val="0"/>
      </a:spcAft>
      <a:defRPr sz="1200" kern="1200">
        <a:solidFill>
          <a:schemeClr val="tx1"/>
        </a:solidFill>
        <a:latin typeface="Arial" pitchFamily="34" charset="0"/>
        <a:ea typeface="ＭＳ Ｐゴシック" pitchFamily="-65" charset="-128"/>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ＭＳ Ｐゴシック" pitchFamily="-65" charset="-128"/>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ＭＳ Ｐゴシック" pitchFamily="-65" charset="-128"/>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ＭＳ Ｐゴシック" pitchFamily="-65"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ptc.com/en/blogs/ar/the-power-of-augmented-reality-glasses"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www.gamewheel.com/pokemon-go-ar-game/"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ptc.com/en/blogs/ar/the-power-of-augmented-reality-glasses" TargetMode="External"/><Relationship Id="rId2" Type="http://schemas.openxmlformats.org/officeDocument/2006/relationships/slide" Target="../slides/slide20.xml"/><Relationship Id="rId1" Type="http://schemas.openxmlformats.org/officeDocument/2006/relationships/notesMaster" Target="../notesMasters/notesMaster1.xml"/><Relationship Id="rId4" Type="http://schemas.openxmlformats.org/officeDocument/2006/relationships/hyperlink" Target="https://www.gamewheel.com/pokemon-go-ar-game/"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b="0" kern="1200" dirty="0">
                <a:solidFill>
                  <a:schemeClr val="tx1"/>
                </a:solidFill>
                <a:effectLst/>
                <a:latin typeface="Arial" pitchFamily="34" charset="0"/>
                <a:ea typeface="ＭＳ Ｐゴシック" pitchFamily="-65" charset="-128"/>
                <a:cs typeface="ＭＳ Ｐゴシック" pitchFamily="18" charset="-128"/>
              </a:rPr>
              <a:t>Hi </a:t>
            </a:r>
            <a:r>
              <a:rPr lang="de-DE" sz="1200" b="0" kern="1200" dirty="0" err="1">
                <a:solidFill>
                  <a:schemeClr val="tx1"/>
                </a:solidFill>
                <a:effectLst/>
                <a:latin typeface="Arial" pitchFamily="34" charset="0"/>
                <a:ea typeface="ＭＳ Ｐゴシック" pitchFamily="-65" charset="-128"/>
                <a:cs typeface="ＭＳ Ｐゴシック" pitchFamily="18" charset="-128"/>
              </a:rPr>
              <a:t>everyone</a:t>
            </a:r>
            <a:r>
              <a:rPr lang="de-DE" sz="1200" b="0" kern="1200" dirty="0">
                <a:solidFill>
                  <a:schemeClr val="tx1"/>
                </a:solidFill>
                <a:effectLst/>
                <a:latin typeface="Arial" pitchFamily="34" charset="0"/>
                <a:ea typeface="ＭＳ Ｐゴシック" pitchFamily="-65" charset="-128"/>
                <a:cs typeface="ＭＳ Ｐゴシック" pitchFamily="18" charset="-128"/>
              </a:rPr>
              <a:t> and </a:t>
            </a:r>
            <a:r>
              <a:rPr lang="de-DE" sz="1200" b="0" kern="1200" dirty="0" err="1">
                <a:solidFill>
                  <a:schemeClr val="tx1"/>
                </a:solidFill>
                <a:effectLst/>
                <a:latin typeface="Arial" pitchFamily="34" charset="0"/>
                <a:ea typeface="ＭＳ Ｐゴシック" pitchFamily="-65" charset="-128"/>
                <a:cs typeface="ＭＳ Ｐゴシック" pitchFamily="18" charset="-128"/>
              </a:rPr>
              <a:t>welcome</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to</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my</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presentation</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My</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name</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is</a:t>
            </a:r>
            <a:r>
              <a:rPr lang="de-DE" sz="1200" b="0" kern="1200" dirty="0">
                <a:solidFill>
                  <a:schemeClr val="tx1"/>
                </a:solidFill>
                <a:effectLst/>
                <a:latin typeface="Arial" pitchFamily="34" charset="0"/>
                <a:ea typeface="ＭＳ Ｐゴシック" pitchFamily="-65" charset="-128"/>
                <a:cs typeface="ＭＳ Ｐゴシック" pitchFamily="18" charset="-128"/>
              </a:rPr>
              <a:t> Laura and I will </a:t>
            </a:r>
            <a:r>
              <a:rPr lang="de-DE" sz="1200" b="0" kern="1200" dirty="0" err="1">
                <a:solidFill>
                  <a:schemeClr val="tx1"/>
                </a:solidFill>
                <a:effectLst/>
                <a:latin typeface="Arial" pitchFamily="34" charset="0"/>
                <a:ea typeface="ＭＳ Ｐゴシック" pitchFamily="-65" charset="-128"/>
                <a:cs typeface="ＭＳ Ｐゴシック" pitchFamily="18" charset="-128"/>
              </a:rPr>
              <a:t>talk</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about</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Augmented</a:t>
            </a:r>
            <a:r>
              <a:rPr lang="de-DE" sz="1200" b="0" kern="1200" dirty="0">
                <a:solidFill>
                  <a:schemeClr val="tx1"/>
                </a:solidFill>
                <a:effectLst/>
                <a:latin typeface="Arial" pitchFamily="34" charset="0"/>
                <a:ea typeface="ＭＳ Ｐゴシック" pitchFamily="-65" charset="-128"/>
                <a:cs typeface="ＭＳ Ｐゴシック" pitchFamily="18" charset="-128"/>
              </a:rPr>
              <a:t> Reality in Chemistry Education. </a:t>
            </a:r>
          </a:p>
          <a:p>
            <a:r>
              <a:rPr lang="de-DE" sz="1200" b="0" kern="1200" dirty="0">
                <a:solidFill>
                  <a:schemeClr val="tx1"/>
                </a:solidFill>
                <a:effectLst/>
                <a:latin typeface="Arial" pitchFamily="34" charset="0"/>
                <a:ea typeface="ＭＳ Ｐゴシック" pitchFamily="-65" charset="-128"/>
                <a:cs typeface="ＭＳ Ｐゴシック" pitchFamily="18" charset="-128"/>
              </a:rPr>
              <a:t>First </a:t>
            </a:r>
            <a:r>
              <a:rPr lang="de-DE" sz="1200" b="0" kern="1200" dirty="0" err="1">
                <a:solidFill>
                  <a:schemeClr val="tx1"/>
                </a:solidFill>
                <a:effectLst/>
                <a:latin typeface="Arial" pitchFamily="34" charset="0"/>
                <a:ea typeface="ＭＳ Ｐゴシック" pitchFamily="-65" charset="-128"/>
                <a:cs typeface="ＭＳ Ｐゴシック" pitchFamily="18" charset="-128"/>
              </a:rPr>
              <a:t>of</a:t>
            </a:r>
            <a:r>
              <a:rPr lang="de-DE" sz="1200" b="0" kern="1200" dirty="0">
                <a:solidFill>
                  <a:schemeClr val="tx1"/>
                </a:solidFill>
                <a:effectLst/>
                <a:latin typeface="Arial" pitchFamily="34" charset="0"/>
                <a:ea typeface="ＭＳ Ｐゴシック" pitchFamily="-65" charset="-128"/>
                <a:cs typeface="ＭＳ Ｐゴシック" pitchFamily="18" charset="-128"/>
              </a:rPr>
              <a:t> all, I will not </a:t>
            </a:r>
            <a:r>
              <a:rPr lang="de-DE" sz="1200" b="0" kern="1200" dirty="0" err="1">
                <a:solidFill>
                  <a:schemeClr val="tx1"/>
                </a:solidFill>
                <a:effectLst/>
                <a:latin typeface="Arial" pitchFamily="34" charset="0"/>
                <a:ea typeface="ＭＳ Ｐゴシック" pitchFamily="-65" charset="-128"/>
                <a:cs typeface="ＭＳ Ｐゴシック" pitchFamily="18" charset="-128"/>
              </a:rPr>
              <a:t>go</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into</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to</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much</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details</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about</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Augmented</a:t>
            </a:r>
            <a:r>
              <a:rPr lang="de-DE" sz="1200" b="0" kern="1200" dirty="0">
                <a:solidFill>
                  <a:schemeClr val="tx1"/>
                </a:solidFill>
                <a:effectLst/>
                <a:latin typeface="Arial" pitchFamily="34" charset="0"/>
                <a:ea typeface="ＭＳ Ｐゴシック" pitchFamily="-65" charset="-128"/>
                <a:cs typeface="ＭＳ Ｐゴシック" pitchFamily="18" charset="-128"/>
              </a:rPr>
              <a:t> Reality </a:t>
            </a:r>
            <a:r>
              <a:rPr lang="de-DE" sz="1200" b="0" kern="1200" dirty="0" err="1">
                <a:solidFill>
                  <a:schemeClr val="tx1"/>
                </a:solidFill>
                <a:effectLst/>
                <a:latin typeface="Arial" pitchFamily="34" charset="0"/>
                <a:ea typeface="ＭＳ Ｐゴシック" pitchFamily="-65" charset="-128"/>
                <a:cs typeface="ＭＳ Ｐゴシック" pitchFamily="18" charset="-128"/>
              </a:rPr>
              <a:t>itself</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as</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there</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to</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many</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topics</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to</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be</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covered</a:t>
            </a:r>
            <a:r>
              <a:rPr lang="de-DE" sz="1200" b="0" kern="1200" dirty="0">
                <a:solidFill>
                  <a:schemeClr val="tx1"/>
                </a:solidFill>
                <a:effectLst/>
                <a:latin typeface="Arial" pitchFamily="34" charset="0"/>
                <a:ea typeface="ＭＳ Ｐゴシック" pitchFamily="-65" charset="-128"/>
                <a:cs typeface="ＭＳ Ｐゴシック" pitchFamily="18" charset="-128"/>
              </a:rPr>
              <a:t>. I will </a:t>
            </a:r>
            <a:r>
              <a:rPr lang="de-DE" sz="1200" b="0" kern="1200" dirty="0" err="1">
                <a:solidFill>
                  <a:schemeClr val="tx1"/>
                </a:solidFill>
                <a:effectLst/>
                <a:latin typeface="Arial" pitchFamily="34" charset="0"/>
                <a:ea typeface="ＭＳ Ｐゴシック" pitchFamily="-65" charset="-128"/>
                <a:cs typeface="ＭＳ Ｐゴシック" pitchFamily="18" charset="-128"/>
              </a:rPr>
              <a:t>have</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my</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focus</a:t>
            </a:r>
            <a:r>
              <a:rPr lang="de-DE" sz="1200" b="0" kern="1200" dirty="0">
                <a:solidFill>
                  <a:schemeClr val="tx1"/>
                </a:solidFill>
                <a:effectLst/>
                <a:latin typeface="Arial" pitchFamily="34" charset="0"/>
                <a:ea typeface="ＭＳ Ｐゴシック" pitchFamily="-65" charset="-128"/>
                <a:cs typeface="ＭＳ Ｐゴシック" pitchFamily="18" charset="-128"/>
              </a:rPr>
              <a:t> on </a:t>
            </a:r>
            <a:r>
              <a:rPr lang="de-DE" sz="1200" b="0" kern="1200" dirty="0" err="1">
                <a:solidFill>
                  <a:schemeClr val="tx1"/>
                </a:solidFill>
                <a:effectLst/>
                <a:latin typeface="Arial" pitchFamily="34" charset="0"/>
                <a:ea typeface="ＭＳ Ｐゴシック" pitchFamily="-65" charset="-128"/>
                <a:cs typeface="ＭＳ Ｐゴシック" pitchFamily="18" charset="-128"/>
              </a:rPr>
              <a:t>chemistry</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education</a:t>
            </a:r>
            <a:r>
              <a:rPr lang="de-DE" sz="1200" b="0" kern="1200" dirty="0">
                <a:solidFill>
                  <a:schemeClr val="tx1"/>
                </a:solidFill>
                <a:effectLst/>
                <a:latin typeface="Arial" pitchFamily="34" charset="0"/>
                <a:ea typeface="ＭＳ Ｐゴシック" pitchFamily="-65" charset="-128"/>
                <a:cs typeface="ＭＳ Ｐゴシック" pitchFamily="18" charset="-128"/>
              </a:rPr>
              <a:t> and </a:t>
            </a:r>
            <a:r>
              <a:rPr lang="de-DE" sz="1200" b="0" kern="1200" dirty="0" err="1">
                <a:solidFill>
                  <a:schemeClr val="tx1"/>
                </a:solidFill>
                <a:effectLst/>
                <a:latin typeface="Arial" pitchFamily="34" charset="0"/>
                <a:ea typeface="ＭＳ Ｐゴシック" pitchFamily="-65" charset="-128"/>
                <a:cs typeface="ＭＳ Ｐゴシック" pitchFamily="18" charset="-128"/>
              </a:rPr>
              <a:t>the</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approach</a:t>
            </a:r>
            <a:r>
              <a:rPr lang="de-DE" sz="1200" b="0" kern="1200" dirty="0">
                <a:solidFill>
                  <a:schemeClr val="tx1"/>
                </a:solidFill>
                <a:effectLst/>
                <a:latin typeface="Arial" pitchFamily="34" charset="0"/>
                <a:ea typeface="ＭＳ Ｐゴシック" pitchFamily="-65" charset="-128"/>
                <a:cs typeface="ＭＳ Ｐゴシック" pitchFamily="18" charset="-128"/>
              </a:rPr>
              <a:t> I </a:t>
            </a:r>
            <a:r>
              <a:rPr lang="de-DE" sz="1200" b="0" kern="1200" dirty="0" err="1">
                <a:solidFill>
                  <a:schemeClr val="tx1"/>
                </a:solidFill>
                <a:effectLst/>
                <a:latin typeface="Arial" pitchFamily="34" charset="0"/>
                <a:ea typeface="ＭＳ Ｐゴシック" pitchFamily="-65" charset="-128"/>
                <a:cs typeface="ＭＳ Ｐゴシック" pitchFamily="18" charset="-128"/>
              </a:rPr>
              <a:t>took</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which</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is</a:t>
            </a:r>
            <a:r>
              <a:rPr lang="de-DE" sz="1200" b="0" kern="1200" dirty="0">
                <a:solidFill>
                  <a:schemeClr val="tx1"/>
                </a:solidFill>
                <a:effectLst/>
                <a:latin typeface="Arial" pitchFamily="34" charset="0"/>
                <a:ea typeface="ＭＳ Ｐゴシック" pitchFamily="-65" charset="-128"/>
                <a:cs typeface="ＭＳ Ｐゴシック" pitchFamily="18" charset="-128"/>
              </a:rPr>
              <a:t> an AR </a:t>
            </a:r>
            <a:r>
              <a:rPr lang="de-DE" sz="1200" b="0" kern="1200" dirty="0" err="1">
                <a:solidFill>
                  <a:schemeClr val="tx1"/>
                </a:solidFill>
                <a:effectLst/>
                <a:latin typeface="Arial" pitchFamily="34" charset="0"/>
                <a:ea typeface="ＭＳ Ｐゴシック" pitchFamily="-65" charset="-128"/>
                <a:cs typeface="ＭＳ Ｐゴシック" pitchFamily="18" charset="-128"/>
              </a:rPr>
              <a:t>smartphone</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app</a:t>
            </a:r>
            <a:r>
              <a:rPr lang="de-DE" sz="1200" b="0" kern="1200" dirty="0">
                <a:solidFill>
                  <a:schemeClr val="tx1"/>
                </a:solidFill>
                <a:effectLst/>
                <a:latin typeface="Arial" pitchFamily="34" charset="0"/>
                <a:ea typeface="ＭＳ Ｐゴシック" pitchFamily="-65" charset="-128"/>
                <a:cs typeface="ＭＳ Ｐゴシック" pitchFamily="18" charset="-128"/>
              </a:rPr>
              <a:t>.</a:t>
            </a:r>
            <a:br>
              <a:rPr lang="de-DE" sz="1200" b="0" kern="1200" dirty="0">
                <a:solidFill>
                  <a:schemeClr val="tx1"/>
                </a:solidFill>
                <a:effectLst/>
                <a:latin typeface="Arial" pitchFamily="34" charset="0"/>
                <a:ea typeface="ＭＳ Ｐゴシック" pitchFamily="-65" charset="-128"/>
                <a:cs typeface="ＭＳ Ｐゴシック" pitchFamily="18" charset="-128"/>
              </a:rPr>
            </a:br>
            <a:r>
              <a:rPr lang="de-DE" sz="1200" b="0" kern="1200" dirty="0" err="1">
                <a:solidFill>
                  <a:schemeClr val="tx1"/>
                </a:solidFill>
                <a:effectLst/>
                <a:latin typeface="Arial" pitchFamily="34" charset="0"/>
                <a:ea typeface="ＭＳ Ｐゴシック" pitchFamily="-65" charset="-128"/>
                <a:cs typeface="ＭＳ Ｐゴシック" pitchFamily="18" charset="-128"/>
              </a:rPr>
              <a:t>If</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there</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are</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any</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furthers</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questions</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about</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topics</a:t>
            </a:r>
            <a:r>
              <a:rPr lang="de-DE" sz="1200" b="0" kern="1200" dirty="0">
                <a:solidFill>
                  <a:schemeClr val="tx1"/>
                </a:solidFill>
                <a:effectLst/>
                <a:latin typeface="Arial" pitchFamily="34" charset="0"/>
                <a:ea typeface="ＭＳ Ｐゴシック" pitchFamily="-65" charset="-128"/>
                <a:cs typeface="ＭＳ Ｐゴシック" pitchFamily="18" charset="-128"/>
              </a:rPr>
              <a:t> I </a:t>
            </a:r>
            <a:r>
              <a:rPr lang="de-DE" sz="1200" b="0" kern="1200" dirty="0" err="1">
                <a:solidFill>
                  <a:schemeClr val="tx1"/>
                </a:solidFill>
                <a:effectLst/>
                <a:latin typeface="Arial" pitchFamily="34" charset="0"/>
                <a:ea typeface="ＭＳ Ｐゴシック" pitchFamily="-65" charset="-128"/>
                <a:cs typeface="ＭＳ Ｐゴシック" pitchFamily="18" charset="-128"/>
              </a:rPr>
              <a:t>did</a:t>
            </a:r>
            <a:r>
              <a:rPr lang="de-DE" sz="1200" b="0" kern="1200" dirty="0">
                <a:solidFill>
                  <a:schemeClr val="tx1"/>
                </a:solidFill>
                <a:effectLst/>
                <a:latin typeface="Arial" pitchFamily="34" charset="0"/>
                <a:ea typeface="ＭＳ Ｐゴシック" pitchFamily="-65" charset="-128"/>
                <a:cs typeface="ＭＳ Ｐゴシック" pitchFamily="18" charset="-128"/>
              </a:rPr>
              <a:t> not </a:t>
            </a:r>
            <a:r>
              <a:rPr lang="de-DE" sz="1200" b="0" kern="1200" dirty="0" err="1">
                <a:solidFill>
                  <a:schemeClr val="tx1"/>
                </a:solidFill>
                <a:effectLst/>
                <a:latin typeface="Arial" pitchFamily="34" charset="0"/>
                <a:ea typeface="ＭＳ Ｐゴシック" pitchFamily="-65" charset="-128"/>
                <a:cs typeface="ＭＳ Ｐゴシック" pitchFamily="18" charset="-128"/>
              </a:rPr>
              <a:t>cover</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your</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very</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welcome</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to</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ask</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them</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afterwards</a:t>
            </a:r>
            <a:r>
              <a:rPr lang="de-DE" sz="1200" b="0" kern="1200" dirty="0">
                <a:solidFill>
                  <a:schemeClr val="tx1"/>
                </a:solidFill>
                <a:effectLst/>
                <a:latin typeface="Arial" pitchFamily="34" charset="0"/>
                <a:ea typeface="ＭＳ Ｐゴシック" pitchFamily="-65" charset="-128"/>
                <a:cs typeface="ＭＳ Ｐゴシック" pitchFamily="18" charset="-128"/>
              </a:rPr>
              <a:t>.</a:t>
            </a:r>
          </a:p>
          <a:p>
            <a:r>
              <a:rPr lang="de-DE" sz="1200" b="0" kern="1200" dirty="0">
                <a:solidFill>
                  <a:schemeClr val="tx1"/>
                </a:solidFill>
                <a:effectLst/>
                <a:latin typeface="Arial" pitchFamily="34" charset="0"/>
                <a:ea typeface="ＭＳ Ｐゴシック" pitchFamily="-65" charset="-128"/>
                <a:cs typeface="ＭＳ Ｐゴシック" pitchFamily="18" charset="-128"/>
              </a:rPr>
              <a:t>So </a:t>
            </a:r>
            <a:r>
              <a:rPr lang="de-DE" sz="1200" b="0" kern="1200" dirty="0" err="1">
                <a:solidFill>
                  <a:schemeClr val="tx1"/>
                </a:solidFill>
                <a:effectLst/>
                <a:latin typeface="Arial" pitchFamily="34" charset="0"/>
                <a:ea typeface="ＭＳ Ｐゴシック" pitchFamily="-65" charset="-128"/>
                <a:cs typeface="ＭＳ Ｐゴシック" pitchFamily="18" charset="-128"/>
              </a:rPr>
              <a:t>let's</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dive</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right</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into</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my</a:t>
            </a:r>
            <a:r>
              <a:rPr lang="de-DE" sz="1200" b="0" kern="1200" dirty="0">
                <a:solidFill>
                  <a:schemeClr val="tx1"/>
                </a:solidFill>
                <a:effectLst/>
                <a:latin typeface="Arial" pitchFamily="34" charset="0"/>
                <a:ea typeface="ＭＳ Ｐゴシック" pitchFamily="-65" charset="-128"/>
                <a:cs typeface="ＭＳ Ｐゴシック" pitchFamily="18" charset="-128"/>
              </a:rPr>
              <a:t> </a:t>
            </a:r>
            <a:r>
              <a:rPr lang="de-DE" sz="1200" b="0" kern="1200" dirty="0" err="1">
                <a:solidFill>
                  <a:schemeClr val="tx1"/>
                </a:solidFill>
                <a:effectLst/>
                <a:latin typeface="Arial" pitchFamily="34" charset="0"/>
                <a:ea typeface="ＭＳ Ｐゴシック" pitchFamily="-65" charset="-128"/>
                <a:cs typeface="ＭＳ Ｐゴシック" pitchFamily="18" charset="-128"/>
              </a:rPr>
              <a:t>presentation</a:t>
            </a:r>
            <a:br>
              <a:rPr lang="de-DE" sz="1200" b="0" kern="1200" dirty="0">
                <a:solidFill>
                  <a:schemeClr val="tx1"/>
                </a:solidFill>
                <a:effectLst/>
                <a:latin typeface="Arial" pitchFamily="34" charset="0"/>
                <a:ea typeface="ＭＳ Ｐゴシック" pitchFamily="-65" charset="-128"/>
                <a:cs typeface="ＭＳ Ｐゴシック" pitchFamily="18" charset="-128"/>
              </a:rPr>
            </a:br>
            <a:endParaRPr lang="de-DE" sz="1200" b="0" kern="1200" dirty="0">
              <a:solidFill>
                <a:schemeClr val="tx1"/>
              </a:solidFill>
              <a:effectLst/>
              <a:latin typeface="Arial" pitchFamily="34" charset="0"/>
              <a:ea typeface="ＭＳ Ｐゴシック" pitchFamily="-65" charset="-128"/>
              <a:cs typeface="ＭＳ Ｐゴシック" pitchFamily="18" charset="-128"/>
            </a:endParaRPr>
          </a:p>
          <a:p>
            <a:endParaRPr lang="de-DE" b="0" dirty="0"/>
          </a:p>
        </p:txBody>
      </p:sp>
      <p:sp>
        <p:nvSpPr>
          <p:cNvPr id="4" name="Slide Number Placeholder 3"/>
          <p:cNvSpPr>
            <a:spLocks noGrp="1"/>
          </p:cNvSpPr>
          <p:nvPr>
            <p:ph type="sldNum" sz="quarter" idx="10"/>
          </p:nvPr>
        </p:nvSpPr>
        <p:spPr/>
        <p:txBody>
          <a:bodyPr/>
          <a:lstStyle/>
          <a:p>
            <a:fld id="{2AE54304-1901-4C60-AB3F-9EA11366805F}" type="slidenum">
              <a:rPr lang="de-DE" smtClean="0"/>
              <a:pPr/>
              <a:t>1</a:t>
            </a:fld>
            <a:endParaRPr lang="de-DE"/>
          </a:p>
        </p:txBody>
      </p:sp>
    </p:spTree>
    <p:extLst>
      <p:ext uri="{BB962C8B-B14F-4D97-AF65-F5344CB8AC3E}">
        <p14:creationId xmlns:p14="http://schemas.microsoft.com/office/powerpoint/2010/main" val="4695014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en-US" dirty="0"/>
              <a:t>Here I have a demo video of my app</a:t>
            </a:r>
          </a:p>
          <a:p>
            <a:pPr marL="171450" indent="-171450">
              <a:buFontTx/>
              <a:buChar char="-"/>
            </a:pPr>
            <a:r>
              <a:rPr lang="en-US" dirty="0"/>
              <a:t>and the topic I ended up choosing for my app – to start off with - are buffer reactions</a:t>
            </a:r>
          </a:p>
          <a:p>
            <a:pPr marL="171450" indent="-171450">
              <a:buFontTx/>
              <a:buChar char="-"/>
            </a:pPr>
            <a:r>
              <a:rPr lang="en-US" dirty="0"/>
              <a:t>I chose this topic as it already is a rather advanced topic, which is not understood correctly by a lot of students, but it is not too advanced for being unimportant for the chemical education of students</a:t>
            </a:r>
          </a:p>
          <a:p>
            <a:pPr marL="171450" indent="-171450">
              <a:buFontTx/>
              <a:buChar char="-"/>
            </a:pPr>
            <a:r>
              <a:rPr lang="en-US" dirty="0"/>
              <a:t>Therefore you have a good balance between basic knowledge, which is needed to understand the subject, but also a lot further going topics, that can be added</a:t>
            </a:r>
          </a:p>
          <a:p>
            <a:pPr marL="171450" indent="-171450">
              <a:buFontTx/>
              <a:buChar char="-"/>
            </a:pPr>
            <a:endParaRPr lang="en-US" dirty="0"/>
          </a:p>
          <a:p>
            <a:pPr marL="171450" indent="-171450">
              <a:buFontTx/>
              <a:buChar char="-"/>
            </a:pPr>
            <a:r>
              <a:rPr lang="en-US" dirty="0"/>
              <a:t>So here we see, that there is a small instruction page in the app, where it is shortly explained, what the aim of the app is and some formal things like the sources of the theoretical texts included.</a:t>
            </a:r>
          </a:p>
          <a:p>
            <a:pPr marL="171450" indent="-171450">
              <a:buFontTx/>
              <a:buChar char="-"/>
            </a:pPr>
            <a:r>
              <a:rPr lang="en-US" dirty="0"/>
              <a:t>Next, we see that a marker is put in front of the camera to create the augmentation of a beaker, containing the molecules of a buffer – which actually is the acetic acid sodium acetate buffer.</a:t>
            </a:r>
          </a:p>
          <a:p>
            <a:pPr marL="171450" indent="-171450">
              <a:buFontTx/>
              <a:buChar char="-"/>
            </a:pPr>
            <a:r>
              <a:rPr lang="en-US" dirty="0"/>
              <a:t>Most of you probably will not remember any of these chemical contents, but that is rather unimportant for this presentation. But if you’re interested in learning more about buffers, I would be glad to give you access to my app.</a:t>
            </a:r>
          </a:p>
          <a:p>
            <a:pPr marL="171450" indent="-171450">
              <a:buFontTx/>
              <a:buChar char="-"/>
            </a:pPr>
            <a:r>
              <a:rPr lang="en-US" dirty="0"/>
              <a:t>So overall, there are several markers available, which all together create a basic experiment, used to teach buffer reactions. You always have this beaker, which is either augmented or if you have access to actual chemical equipment, like when the app is later used in class, the augmentations are added inside a real beaker. But since I’m in quarantine, I could not create this demo video using real beakers, as I didn’t have access to a chemical laboratory.</a:t>
            </a:r>
          </a:p>
          <a:p>
            <a:pPr marL="171450" indent="-171450">
              <a:buFontTx/>
              <a:buChar char="-"/>
            </a:pPr>
            <a:r>
              <a:rPr lang="en-US" dirty="0"/>
              <a:t>Beside the Augmentations there is also a small legend, with some additional information about the augmented molecules, so by clicking on the picture, you get access to some information. </a:t>
            </a:r>
          </a:p>
          <a:p>
            <a:pPr marL="171450" indent="-171450">
              <a:buFontTx/>
              <a:buChar char="-"/>
            </a:pPr>
            <a:r>
              <a:rPr lang="en-US" dirty="0"/>
              <a:t>But there are not only information about the molecules, but when clicking on the assistance button, you get to a text view, where you can read through some more theoretical knowledge. And there you see, what I just told you, you don’t only have some theoretical knowledge about the topic itself, but you also have some more basic knowledge. Unfortunately, these texts have not yet been fully worked out, I am still working on them at the moment. Together with a teacher, I am currently evaluating what knowledge is necessary and what theory should be included</a:t>
            </a:r>
          </a:p>
        </p:txBody>
      </p:sp>
      <p:sp>
        <p:nvSpPr>
          <p:cNvPr id="4" name="Foliennummernplatzhalter 3"/>
          <p:cNvSpPr>
            <a:spLocks noGrp="1"/>
          </p:cNvSpPr>
          <p:nvPr>
            <p:ph type="sldNum" sz="quarter" idx="5"/>
          </p:nvPr>
        </p:nvSpPr>
        <p:spPr/>
        <p:txBody>
          <a:bodyPr/>
          <a:lstStyle/>
          <a:p>
            <a:fld id="{741E7853-A490-4F42-A560-8CD18868D997}" type="slidenum">
              <a:rPr lang="de-DE" smtClean="0"/>
              <a:pPr/>
              <a:t>12</a:t>
            </a:fld>
            <a:endParaRPr lang="de-DE"/>
          </a:p>
        </p:txBody>
      </p:sp>
    </p:spTree>
    <p:extLst>
      <p:ext uri="{BB962C8B-B14F-4D97-AF65-F5344CB8AC3E}">
        <p14:creationId xmlns:p14="http://schemas.microsoft.com/office/powerpoint/2010/main" val="17690701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en-US" dirty="0"/>
              <a:t>Here I have a demo video of my app</a:t>
            </a:r>
          </a:p>
          <a:p>
            <a:pPr marL="171450" indent="-171450">
              <a:buFontTx/>
              <a:buChar char="-"/>
            </a:pPr>
            <a:r>
              <a:rPr lang="en-US" dirty="0"/>
              <a:t>and the topic I ended up choosing for my app – to start off with - are buffer reactions</a:t>
            </a:r>
          </a:p>
          <a:p>
            <a:pPr marL="171450" indent="-171450">
              <a:buFontTx/>
              <a:buChar char="-"/>
            </a:pPr>
            <a:r>
              <a:rPr lang="en-US" dirty="0"/>
              <a:t>I chose this topic as it already is a rather advanced topic, which is not understood correctly by a lot of students, but it is not too advanced for being unimportant for the chemical education of students</a:t>
            </a:r>
          </a:p>
          <a:p>
            <a:pPr marL="171450" indent="-171450">
              <a:buFontTx/>
              <a:buChar char="-"/>
            </a:pPr>
            <a:r>
              <a:rPr lang="en-US" dirty="0"/>
              <a:t>Therefore you have a good balance between basic knowledge, which is needed to understand the subject, but also a lot further going topics, that can be added</a:t>
            </a:r>
          </a:p>
          <a:p>
            <a:pPr marL="171450" indent="-171450">
              <a:buFontTx/>
              <a:buChar char="-"/>
            </a:pPr>
            <a:endParaRPr lang="en-US" dirty="0"/>
          </a:p>
          <a:p>
            <a:pPr marL="171450" indent="-171450">
              <a:buFontTx/>
              <a:buChar char="-"/>
            </a:pPr>
            <a:r>
              <a:rPr lang="en-US" dirty="0"/>
              <a:t>So here we see, that there is a small instruction page in the app, where it is shortly explained, what the aim of the app is and some formal things like the sources of the theoretical texts included.</a:t>
            </a:r>
          </a:p>
          <a:p>
            <a:pPr marL="171450" indent="-171450">
              <a:buFontTx/>
              <a:buChar char="-"/>
            </a:pPr>
            <a:r>
              <a:rPr lang="en-US" dirty="0"/>
              <a:t>Next, we see that a marker is put in front of the camera to create the augmentation of a beaker, containing the molecules of a buffer – which actually is the acetic acid sodium acetate buffer.</a:t>
            </a:r>
          </a:p>
          <a:p>
            <a:pPr marL="171450" indent="-171450">
              <a:buFontTx/>
              <a:buChar char="-"/>
            </a:pPr>
            <a:r>
              <a:rPr lang="en-US" dirty="0"/>
              <a:t>Most of you probably will not remember any of these chemical contents, but that is rather unimportant for this presentation. But if you’re interested in learning more about buffers, I would be glad to give you access to my app.</a:t>
            </a:r>
          </a:p>
          <a:p>
            <a:pPr marL="171450" indent="-171450">
              <a:buFontTx/>
              <a:buChar char="-"/>
            </a:pPr>
            <a:r>
              <a:rPr lang="en-US" dirty="0"/>
              <a:t>So overall, there are several markers available, which all together create a basic experiment, used to teach buffer reactions. You always have this beaker, which is either augmented or if you have access to actual chemical equipment, like when the app is later used in class, the augmentations are added inside a real beaker. But since I’m in quarantine, I could not create this demo video using real beakers, as I didn’t have access to a chemical laboratory.</a:t>
            </a:r>
          </a:p>
          <a:p>
            <a:pPr marL="171450" indent="-171450">
              <a:buFontTx/>
              <a:buChar char="-"/>
            </a:pPr>
            <a:r>
              <a:rPr lang="en-US" dirty="0"/>
              <a:t>Beside the Augmentations there is also a small legend, with some additional information about the augmented molecules, so by clicking on the picture, you get access to some information. </a:t>
            </a:r>
          </a:p>
          <a:p>
            <a:pPr marL="171450" indent="-171450">
              <a:buFontTx/>
              <a:buChar char="-"/>
            </a:pPr>
            <a:r>
              <a:rPr lang="en-US" dirty="0"/>
              <a:t>But there are not only information about the molecules, but when clicking on the assistance button, you get to a text view, where you can read through some more theoretical knowledge. And there you see, what I just told you, you don’t only have some theoretical knowledge about the topic itself, but you also have some more basic knowledge. Unfortunately, these texts have not yet been fully worked out, I am still working on them at the moment. Together with a teacher, I am currently evaluating what knowledge is necessary and what theory should be included</a:t>
            </a:r>
          </a:p>
        </p:txBody>
      </p:sp>
      <p:sp>
        <p:nvSpPr>
          <p:cNvPr id="4" name="Foliennummernplatzhalter 3"/>
          <p:cNvSpPr>
            <a:spLocks noGrp="1"/>
          </p:cNvSpPr>
          <p:nvPr>
            <p:ph type="sldNum" sz="quarter" idx="5"/>
          </p:nvPr>
        </p:nvSpPr>
        <p:spPr/>
        <p:txBody>
          <a:bodyPr/>
          <a:lstStyle/>
          <a:p>
            <a:fld id="{741E7853-A490-4F42-A560-8CD18868D997}" type="slidenum">
              <a:rPr lang="de-DE" smtClean="0"/>
              <a:pPr/>
              <a:t>13</a:t>
            </a:fld>
            <a:endParaRPr lang="de-DE"/>
          </a:p>
        </p:txBody>
      </p:sp>
    </p:spTree>
    <p:extLst>
      <p:ext uri="{BB962C8B-B14F-4D97-AF65-F5344CB8AC3E}">
        <p14:creationId xmlns:p14="http://schemas.microsoft.com/office/powerpoint/2010/main" val="28979528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en-US" dirty="0"/>
              <a:t>did not have the time to make a study</a:t>
            </a:r>
          </a:p>
          <a:p>
            <a:pPr marL="171450" indent="-171450">
              <a:buFontTx/>
              <a:buChar char="-"/>
            </a:pPr>
            <a:r>
              <a:rPr lang="en-US" dirty="0"/>
              <a:t>but talked to some chemistry student teachers </a:t>
            </a:r>
          </a:p>
          <a:p>
            <a:pPr marL="171450" indent="-171450">
              <a:buFontTx/>
              <a:buChar char="-"/>
            </a:pPr>
            <a:r>
              <a:rPr lang="en-US" dirty="0"/>
              <a:t>I asked them what their general opinion of the use of digital media in chemistry lessons is and 5 of them said that they like using digital media, which are not only apps, but also including videos into their class and so on</a:t>
            </a:r>
          </a:p>
          <a:p>
            <a:pPr marL="171450" indent="-171450">
              <a:buFontTx/>
              <a:buChar char="-"/>
            </a:pPr>
            <a:r>
              <a:rPr lang="en-US" dirty="0"/>
              <a:t>the other 2 actually said that they are not very tech-</a:t>
            </a:r>
            <a:r>
              <a:rPr lang="en-US" dirty="0" err="1"/>
              <a:t>savy</a:t>
            </a:r>
            <a:r>
              <a:rPr lang="en-US" dirty="0"/>
              <a:t> and they don't really like </a:t>
            </a:r>
            <a:r>
              <a:rPr lang="en-US" dirty="0" err="1"/>
              <a:t>includidung</a:t>
            </a:r>
            <a:r>
              <a:rPr lang="en-US" dirty="0"/>
              <a:t> digital media, especially because everything they learned and tested so far in their studies is not really good and doesn't have </a:t>
            </a:r>
            <a:r>
              <a:rPr lang="en-US" dirty="0" err="1"/>
              <a:t>enoug</a:t>
            </a:r>
            <a:r>
              <a:rPr lang="en-US" dirty="0"/>
              <a:t> benefits over the conventional methods</a:t>
            </a:r>
          </a:p>
          <a:p>
            <a:pPr marL="171450" indent="-171450">
              <a:buFontTx/>
              <a:buChar char="-"/>
            </a:pPr>
            <a:endParaRPr lang="en-US" dirty="0"/>
          </a:p>
          <a:p>
            <a:pPr marL="171450" indent="-171450">
              <a:buFontTx/>
              <a:buChar char="-"/>
            </a:pPr>
            <a:r>
              <a:rPr lang="en-US" dirty="0"/>
              <a:t>I don't want to talk about too many details about the interviews, but after the app, they all gave me quite a positive feedback and even though there were some problems addressed, they were all minor issues, where I already fixed most of them.</a:t>
            </a:r>
          </a:p>
          <a:p>
            <a:pPr marL="171450" indent="-171450">
              <a:buFontTx/>
              <a:buChar char="-"/>
            </a:pPr>
            <a:r>
              <a:rPr lang="en-US" dirty="0"/>
              <a:t>But the most interesting thing I got from the interviews is that even the 2 quite of negative voices said, that they liked my app and the concept and would use it in their classes</a:t>
            </a:r>
          </a:p>
          <a:p>
            <a:pPr marL="171450" indent="-171450">
              <a:buFontTx/>
              <a:buChar char="-"/>
            </a:pPr>
            <a:r>
              <a:rPr lang="en-US" dirty="0"/>
              <a:t>it combines theory and practical knowledge; it can be integrated in different ways and creates a big benefit especially with the topic chosen</a:t>
            </a:r>
          </a:p>
          <a:p>
            <a:pPr marL="171450" indent="-171450">
              <a:buFontTx/>
              <a:buChar char="-"/>
            </a:pPr>
            <a:endParaRPr lang="en-US" dirty="0"/>
          </a:p>
          <a:p>
            <a:pPr marL="171450" indent="-171450">
              <a:buFontTx/>
              <a:buChar char="-"/>
            </a:pPr>
            <a:endParaRPr lang="en-US" dirty="0"/>
          </a:p>
        </p:txBody>
      </p:sp>
      <p:sp>
        <p:nvSpPr>
          <p:cNvPr id="4" name="Foliennummernplatzhalter 3"/>
          <p:cNvSpPr>
            <a:spLocks noGrp="1"/>
          </p:cNvSpPr>
          <p:nvPr>
            <p:ph type="sldNum" sz="quarter" idx="5"/>
          </p:nvPr>
        </p:nvSpPr>
        <p:spPr/>
        <p:txBody>
          <a:bodyPr/>
          <a:lstStyle/>
          <a:p>
            <a:fld id="{741E7853-A490-4F42-A560-8CD18868D997}" type="slidenum">
              <a:rPr lang="de-DE" smtClean="0"/>
              <a:pPr/>
              <a:t>14</a:t>
            </a:fld>
            <a:endParaRPr lang="de-DE"/>
          </a:p>
        </p:txBody>
      </p:sp>
    </p:spTree>
    <p:extLst>
      <p:ext uri="{BB962C8B-B14F-4D97-AF65-F5344CB8AC3E}">
        <p14:creationId xmlns:p14="http://schemas.microsoft.com/office/powerpoint/2010/main" val="5277367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en-US" dirty="0"/>
              <a:t>did not have the time to make a study</a:t>
            </a:r>
          </a:p>
          <a:p>
            <a:pPr marL="171450" indent="-171450">
              <a:buFontTx/>
              <a:buChar char="-"/>
            </a:pPr>
            <a:r>
              <a:rPr lang="en-US" dirty="0"/>
              <a:t>but talked to some chemistry student teachers </a:t>
            </a:r>
          </a:p>
          <a:p>
            <a:pPr marL="171450" indent="-171450">
              <a:buFontTx/>
              <a:buChar char="-"/>
            </a:pPr>
            <a:r>
              <a:rPr lang="en-US" dirty="0"/>
              <a:t>I asked them what their general opinion of the use of digital media in chemistry lessons is and 5 of them said that they like using digital media, which are not only apps, but also including videos into their class and so on</a:t>
            </a:r>
          </a:p>
          <a:p>
            <a:pPr marL="171450" indent="-171450">
              <a:buFontTx/>
              <a:buChar char="-"/>
            </a:pPr>
            <a:r>
              <a:rPr lang="en-US" dirty="0"/>
              <a:t>the other 2 actually said that they are not very tech-</a:t>
            </a:r>
            <a:r>
              <a:rPr lang="en-US" dirty="0" err="1"/>
              <a:t>savy</a:t>
            </a:r>
            <a:r>
              <a:rPr lang="en-US" dirty="0"/>
              <a:t> and they don't really like </a:t>
            </a:r>
            <a:r>
              <a:rPr lang="en-US" dirty="0" err="1"/>
              <a:t>includidung</a:t>
            </a:r>
            <a:r>
              <a:rPr lang="en-US" dirty="0"/>
              <a:t> digital media, especially because everything they learned and tested so far in their studies is not really good and doesn't have </a:t>
            </a:r>
            <a:r>
              <a:rPr lang="en-US" dirty="0" err="1"/>
              <a:t>enoug</a:t>
            </a:r>
            <a:r>
              <a:rPr lang="en-US" dirty="0"/>
              <a:t> benefits over the conventional methods</a:t>
            </a:r>
          </a:p>
          <a:p>
            <a:pPr marL="171450" indent="-171450">
              <a:buFontTx/>
              <a:buChar char="-"/>
            </a:pPr>
            <a:endParaRPr lang="en-US" dirty="0"/>
          </a:p>
          <a:p>
            <a:pPr marL="171450" indent="-171450">
              <a:buFontTx/>
              <a:buChar char="-"/>
            </a:pPr>
            <a:r>
              <a:rPr lang="en-US" dirty="0"/>
              <a:t>I don't want to talk about too many details about the interviews, but after the app, they all gave me quite a positive feedback and even though there were some problems addressed, they were all minor issues, where I already fixed most of them.</a:t>
            </a:r>
          </a:p>
          <a:p>
            <a:pPr marL="171450" indent="-171450">
              <a:buFontTx/>
              <a:buChar char="-"/>
            </a:pPr>
            <a:r>
              <a:rPr lang="en-US" dirty="0"/>
              <a:t>But the most interesting thing I got from the interviews is that even the 2 quite of negative voices said, that they liked my app and the concept and would use it in their classes</a:t>
            </a:r>
          </a:p>
          <a:p>
            <a:pPr marL="171450" indent="-171450">
              <a:buFontTx/>
              <a:buChar char="-"/>
            </a:pPr>
            <a:r>
              <a:rPr lang="en-US" dirty="0"/>
              <a:t>it combines theory and practical knowledge; it can be integrated in different ways and creates a big benefit especially with the topic chosen</a:t>
            </a:r>
          </a:p>
          <a:p>
            <a:pPr marL="171450" indent="-171450">
              <a:buFontTx/>
              <a:buChar char="-"/>
            </a:pPr>
            <a:endParaRPr lang="en-US" dirty="0"/>
          </a:p>
          <a:p>
            <a:pPr marL="171450" indent="-171450">
              <a:buFontTx/>
              <a:buChar char="-"/>
            </a:pPr>
            <a:endParaRPr lang="en-US" dirty="0"/>
          </a:p>
        </p:txBody>
      </p:sp>
      <p:sp>
        <p:nvSpPr>
          <p:cNvPr id="4" name="Foliennummernplatzhalter 3"/>
          <p:cNvSpPr>
            <a:spLocks noGrp="1"/>
          </p:cNvSpPr>
          <p:nvPr>
            <p:ph type="sldNum" sz="quarter" idx="5"/>
          </p:nvPr>
        </p:nvSpPr>
        <p:spPr/>
        <p:txBody>
          <a:bodyPr/>
          <a:lstStyle/>
          <a:p>
            <a:fld id="{741E7853-A490-4F42-A560-8CD18868D997}" type="slidenum">
              <a:rPr lang="de-DE" smtClean="0"/>
              <a:pPr/>
              <a:t>15</a:t>
            </a:fld>
            <a:endParaRPr lang="de-DE"/>
          </a:p>
        </p:txBody>
      </p:sp>
    </p:spTree>
    <p:extLst>
      <p:ext uri="{BB962C8B-B14F-4D97-AF65-F5344CB8AC3E}">
        <p14:creationId xmlns:p14="http://schemas.microsoft.com/office/powerpoint/2010/main" val="19205148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Further buffer reactions:</a:t>
            </a:r>
          </a:p>
          <a:p>
            <a:pPr marL="171450" indent="-171450">
              <a:buFontTx/>
              <a:buChar char="-"/>
            </a:pPr>
            <a:r>
              <a:rPr lang="en-US" dirty="0" err="1"/>
              <a:t>Carbonix</a:t>
            </a:r>
            <a:r>
              <a:rPr lang="en-US" dirty="0"/>
              <a:t> acid/ hydrogen carbonate buffer</a:t>
            </a:r>
          </a:p>
          <a:p>
            <a:pPr marL="171450" indent="-171450">
              <a:buFontTx/>
              <a:buChar char="-"/>
            </a:pPr>
            <a:r>
              <a:rPr lang="en-US" dirty="0"/>
              <a:t>Phosphate buffer</a:t>
            </a:r>
          </a:p>
          <a:p>
            <a:pPr marL="171450" indent="-171450">
              <a:buFontTx/>
              <a:buChar char="-"/>
            </a:pPr>
            <a:r>
              <a:rPr lang="en-US" dirty="0"/>
              <a:t>Deepen knowledge and not just apply knowledge to one specific buffer</a:t>
            </a:r>
          </a:p>
          <a:p>
            <a:pPr marL="171450" indent="-171450">
              <a:buFontTx/>
              <a:buChar char="-"/>
            </a:pPr>
            <a:r>
              <a:rPr lang="en-US" dirty="0"/>
              <a:t>The more examples the deeper the knowledge and the less memorizing</a:t>
            </a:r>
          </a:p>
          <a:p>
            <a:pPr marL="171450" indent="-171450">
              <a:buFontTx/>
              <a:buChar char="-"/>
            </a:pPr>
            <a:endParaRPr lang="en-US" dirty="0"/>
          </a:p>
          <a:p>
            <a:r>
              <a:rPr lang="en-US" dirty="0"/>
              <a:t>Further quiz questions</a:t>
            </a:r>
          </a:p>
          <a:p>
            <a:pPr marL="171450" indent="-171450">
              <a:buFontTx/>
              <a:buChar char="-"/>
            </a:pPr>
            <a:r>
              <a:rPr lang="en-US" dirty="0"/>
              <a:t>Determine more questions </a:t>
            </a:r>
          </a:p>
          <a:p>
            <a:pPr marL="171450" indent="-171450">
              <a:buFontTx/>
              <a:buChar char="-"/>
            </a:pPr>
            <a:r>
              <a:rPr lang="en-US" dirty="0"/>
              <a:t>Expert is needed</a:t>
            </a:r>
          </a:p>
          <a:p>
            <a:pPr marL="171450" indent="-171450">
              <a:buFontTx/>
              <a:buChar char="-"/>
            </a:pPr>
            <a:endParaRPr lang="en-US" dirty="0"/>
          </a:p>
          <a:p>
            <a:r>
              <a:rPr lang="en-US" dirty="0"/>
              <a:t>Interactions:</a:t>
            </a:r>
          </a:p>
          <a:p>
            <a:pPr marL="171450" indent="-171450">
              <a:buFontTx/>
              <a:buChar char="-"/>
            </a:pPr>
            <a:r>
              <a:rPr lang="en-US" dirty="0"/>
              <a:t>Trigger acid/ base addition</a:t>
            </a:r>
          </a:p>
          <a:p>
            <a:pPr marL="171450" indent="-171450">
              <a:buFontTx/>
              <a:buChar char="-"/>
            </a:pPr>
            <a:r>
              <a:rPr lang="en-US" dirty="0"/>
              <a:t>Was planned in app, but due to time issues and some small implementation errors</a:t>
            </a:r>
          </a:p>
          <a:p>
            <a:pPr marL="171450" indent="-171450">
              <a:buFontTx/>
              <a:buChar char="-"/>
            </a:pPr>
            <a:r>
              <a:rPr lang="en-US" dirty="0"/>
              <a:t>Should be done before study</a:t>
            </a:r>
          </a:p>
          <a:p>
            <a:pPr marL="171450" indent="-171450">
              <a:buFontTx/>
              <a:buChar char="-"/>
            </a:pPr>
            <a:endParaRPr lang="en-US" dirty="0"/>
          </a:p>
          <a:p>
            <a:endParaRPr lang="en-US" dirty="0"/>
          </a:p>
          <a:p>
            <a:r>
              <a:rPr lang="en-US" dirty="0"/>
              <a:t>Advances quiz mode:</a:t>
            </a:r>
          </a:p>
          <a:p>
            <a:pPr marL="171450" indent="-171450">
              <a:buFontTx/>
              <a:buChar char="-"/>
            </a:pPr>
            <a:r>
              <a:rPr lang="en-US" dirty="0"/>
              <a:t>Motivate students to reach 100%</a:t>
            </a:r>
          </a:p>
          <a:p>
            <a:pPr marL="171450" indent="-171450">
              <a:buFontTx/>
              <a:buChar char="-"/>
            </a:pPr>
            <a:r>
              <a:rPr lang="en-US" dirty="0"/>
              <a:t>Teacher could ask students to take quiz at the end or beginning of lesson to get overview of current level of knowledge</a:t>
            </a:r>
          </a:p>
          <a:p>
            <a:pPr marL="171450" indent="-171450">
              <a:buFontTx/>
              <a:buChar char="-"/>
            </a:pPr>
            <a:r>
              <a:rPr lang="en-US" dirty="0"/>
              <a:t>Teacher can keep track of learning curve and problems can be directly targeted</a:t>
            </a:r>
          </a:p>
          <a:p>
            <a:pPr marL="171450" indent="-171450">
              <a:buFontTx/>
              <a:buChar char="-"/>
            </a:pPr>
            <a:r>
              <a:rPr lang="en-US" dirty="0"/>
              <a:t>More flexibility for teacher to fit their lesson</a:t>
            </a:r>
          </a:p>
          <a:p>
            <a:endParaRPr lang="en-US" dirty="0"/>
          </a:p>
          <a:p>
            <a:r>
              <a:rPr lang="en-US" dirty="0"/>
              <a:t>More structure:</a:t>
            </a:r>
          </a:p>
          <a:p>
            <a:pPr marL="171450" indent="-171450">
              <a:buFontTx/>
              <a:buChar char="-"/>
            </a:pPr>
            <a:r>
              <a:rPr lang="en-US" dirty="0"/>
              <a:t>More information for respective augmentations</a:t>
            </a:r>
          </a:p>
          <a:p>
            <a:pPr marL="171450" indent="-171450">
              <a:buFontTx/>
              <a:buChar char="-"/>
            </a:pPr>
            <a:r>
              <a:rPr lang="en-US" dirty="0"/>
              <a:t>Explain in more detail what is happening in augmentation/ experiment</a:t>
            </a:r>
          </a:p>
          <a:p>
            <a:pPr marL="171450" indent="-171450">
              <a:buFontTx/>
              <a:buChar char="-"/>
            </a:pPr>
            <a:r>
              <a:rPr lang="en-US" dirty="0"/>
              <a:t>Allow students to use app in fullest extent at home and not only in class</a:t>
            </a:r>
          </a:p>
          <a:p>
            <a:pPr marL="171450" indent="-171450">
              <a:buFontTx/>
              <a:buChar char="-"/>
            </a:pPr>
            <a:r>
              <a:rPr lang="en-US" dirty="0"/>
              <a:t>Allows group work during classes and teacher only needs to supervise</a:t>
            </a:r>
          </a:p>
          <a:p>
            <a:pPr marL="628650" lvl="1" indent="-171450">
              <a:buFontTx/>
              <a:buChar char="-"/>
            </a:pPr>
            <a:r>
              <a:rPr lang="en-US" dirty="0"/>
              <a:t>Encourage independence</a:t>
            </a:r>
          </a:p>
          <a:p>
            <a:pPr marL="628650" lvl="1" indent="-171450">
              <a:buFontTx/>
              <a:buChar char="-"/>
            </a:pPr>
            <a:r>
              <a:rPr lang="en-US" dirty="0"/>
              <a:t>Less frontal teaching</a:t>
            </a:r>
          </a:p>
          <a:p>
            <a:pPr marL="628650" lvl="1" indent="-171450">
              <a:buFontTx/>
              <a:buChar char="-"/>
            </a:pPr>
            <a:endParaRPr lang="en-US" dirty="0"/>
          </a:p>
          <a:p>
            <a:r>
              <a:rPr lang="en-US" dirty="0"/>
              <a:t>More interactions:</a:t>
            </a:r>
          </a:p>
          <a:p>
            <a:pPr marL="171450" indent="-171450">
              <a:buFontTx/>
              <a:buChar char="-"/>
            </a:pPr>
            <a:r>
              <a:rPr lang="en-US" dirty="0"/>
              <a:t>Zooming in and out via touch creates better AR experience</a:t>
            </a:r>
          </a:p>
          <a:p>
            <a:pPr marL="171450" indent="-171450">
              <a:buFontTx/>
              <a:buChar char="-"/>
            </a:pPr>
            <a:r>
              <a:rPr lang="en-US" dirty="0"/>
              <a:t>Trigger acid/ base addition via marker </a:t>
            </a:r>
            <a:r>
              <a:rPr lang="en-US" dirty="0" err="1"/>
              <a:t>o.ä</a:t>
            </a:r>
            <a:r>
              <a:rPr lang="en-US" dirty="0"/>
              <a:t>.</a:t>
            </a:r>
          </a:p>
          <a:p>
            <a:pPr marL="171450" indent="-171450">
              <a:buFontTx/>
              <a:buChar char="-"/>
            </a:pPr>
            <a:endParaRPr lang="en-US" dirty="0"/>
          </a:p>
          <a:p>
            <a:pPr marL="171450" indent="-171450">
              <a:buFontTx/>
              <a:buChar char="-"/>
            </a:pPr>
            <a:endParaRPr lang="en-US" dirty="0"/>
          </a:p>
          <a:p>
            <a:r>
              <a:rPr lang="en-US" dirty="0"/>
              <a:t>Molecular construction kit in AR:</a:t>
            </a:r>
          </a:p>
          <a:p>
            <a:pPr marL="171450" indent="-171450">
              <a:buFontTx/>
              <a:buChar char="-"/>
            </a:pPr>
            <a:r>
              <a:rPr lang="en-US" dirty="0"/>
              <a:t>Start with simpler variants and expand them further and further</a:t>
            </a:r>
          </a:p>
          <a:p>
            <a:pPr marL="171450" indent="-171450">
              <a:buFontTx/>
              <a:buChar char="-"/>
            </a:pPr>
            <a:r>
              <a:rPr lang="en-US" dirty="0"/>
              <a:t>Choose from small number of molecules</a:t>
            </a:r>
          </a:p>
          <a:p>
            <a:pPr marL="171450" indent="-171450">
              <a:buFontTx/>
              <a:buChar char="-"/>
            </a:pPr>
            <a:r>
              <a:rPr lang="en-US" dirty="0"/>
              <a:t>More atoms than in ‘real’ MCKs</a:t>
            </a:r>
          </a:p>
          <a:p>
            <a:pPr marL="171450" indent="-171450">
              <a:buFontTx/>
              <a:buChar char="-"/>
            </a:pPr>
            <a:r>
              <a:rPr lang="en-US" dirty="0"/>
              <a:t>AR is dynamic, representing more realistic bonding angles etc.</a:t>
            </a:r>
          </a:p>
          <a:p>
            <a:pPr marL="171450" indent="-171450">
              <a:buFontTx/>
              <a:buChar char="-"/>
            </a:pPr>
            <a:r>
              <a:rPr lang="en-US" dirty="0"/>
              <a:t>Build molecules in other models than ball-stick-model</a:t>
            </a:r>
          </a:p>
          <a:p>
            <a:pPr marL="171450" indent="-171450">
              <a:buFontTx/>
              <a:buChar char="-"/>
            </a:pPr>
            <a:r>
              <a:rPr lang="en-US" dirty="0"/>
              <a:t>Convert built model between different views similar to </a:t>
            </a:r>
            <a:r>
              <a:rPr lang="en-US" dirty="0" err="1"/>
              <a:t>Jmol</a:t>
            </a:r>
            <a:endParaRPr lang="en-US" dirty="0"/>
          </a:p>
          <a:p>
            <a:pPr marL="171450" indent="-171450">
              <a:buFontTx/>
              <a:buChar char="-"/>
            </a:pPr>
            <a:endParaRPr lang="en-US" dirty="0"/>
          </a:p>
          <a:p>
            <a:r>
              <a:rPr lang="en-US" dirty="0"/>
              <a:t>Planning experimental setups:</a:t>
            </a:r>
          </a:p>
          <a:p>
            <a:pPr marL="171450" indent="-171450">
              <a:buFontTx/>
              <a:buChar char="-"/>
            </a:pPr>
            <a:r>
              <a:rPr lang="en-US" dirty="0"/>
              <a:t>Plan experiments that cannot be performed in class</a:t>
            </a:r>
          </a:p>
          <a:p>
            <a:pPr marL="171450" indent="-171450">
              <a:buFontTx/>
              <a:buChar char="-"/>
            </a:pPr>
            <a:r>
              <a:rPr lang="en-US" dirty="0"/>
              <a:t>Plan experiments before perming them in class</a:t>
            </a:r>
          </a:p>
          <a:p>
            <a:pPr marL="171450" indent="-171450">
              <a:buFontTx/>
              <a:buChar char="-"/>
            </a:pPr>
            <a:r>
              <a:rPr lang="en-US" dirty="0"/>
              <a:t>Give better understanding about material than on </a:t>
            </a:r>
            <a:r>
              <a:rPr lang="en-US" dirty="0" err="1"/>
              <a:t>chemix.org</a:t>
            </a:r>
            <a:r>
              <a:rPr lang="en-US" dirty="0"/>
              <a:t> as they are 3D and real sized</a:t>
            </a:r>
          </a:p>
          <a:p>
            <a:pPr marL="171450" indent="-171450">
              <a:buFontTx/>
              <a:buChar char="-"/>
            </a:pPr>
            <a:r>
              <a:rPr lang="en-US" dirty="0"/>
              <a:t>Display additional information about used material, e.g. about different indicators</a:t>
            </a:r>
          </a:p>
          <a:p>
            <a:pPr marL="171450" indent="-171450">
              <a:buFontTx/>
              <a:buChar char="-"/>
            </a:pPr>
            <a:endParaRPr lang="en-US" dirty="0"/>
          </a:p>
          <a:p>
            <a:endParaRPr lang="en-US" dirty="0"/>
          </a:p>
        </p:txBody>
      </p:sp>
      <p:sp>
        <p:nvSpPr>
          <p:cNvPr id="4" name="Foliennummernplatzhalter 3"/>
          <p:cNvSpPr>
            <a:spLocks noGrp="1"/>
          </p:cNvSpPr>
          <p:nvPr>
            <p:ph type="sldNum" sz="quarter" idx="5"/>
          </p:nvPr>
        </p:nvSpPr>
        <p:spPr/>
        <p:txBody>
          <a:bodyPr/>
          <a:lstStyle/>
          <a:p>
            <a:fld id="{741E7853-A490-4F42-A560-8CD18868D997}" type="slidenum">
              <a:rPr lang="de-DE" smtClean="0"/>
              <a:pPr/>
              <a:t>16</a:t>
            </a:fld>
            <a:endParaRPr lang="de-DE"/>
          </a:p>
        </p:txBody>
      </p:sp>
    </p:spTree>
    <p:extLst>
      <p:ext uri="{BB962C8B-B14F-4D97-AF65-F5344CB8AC3E}">
        <p14:creationId xmlns:p14="http://schemas.microsoft.com/office/powerpoint/2010/main" val="29463059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en-US" dirty="0"/>
              <a:t>Here I have a demo video of my app</a:t>
            </a:r>
          </a:p>
          <a:p>
            <a:pPr marL="171450" indent="-171450">
              <a:buFontTx/>
              <a:buChar char="-"/>
            </a:pPr>
            <a:r>
              <a:rPr lang="en-US" dirty="0"/>
              <a:t>and the topic I ended up choosing for my app – to start off with - are buffer reactions</a:t>
            </a:r>
          </a:p>
          <a:p>
            <a:pPr marL="171450" indent="-171450">
              <a:buFontTx/>
              <a:buChar char="-"/>
            </a:pPr>
            <a:r>
              <a:rPr lang="en-US" dirty="0"/>
              <a:t>I chose this topic as it already is a rather advanced topic, which is not understood correctly by a lot of students, but it is not too advanced for being unimportant for the chemical education of students</a:t>
            </a:r>
          </a:p>
          <a:p>
            <a:pPr marL="171450" indent="-171450">
              <a:buFontTx/>
              <a:buChar char="-"/>
            </a:pPr>
            <a:r>
              <a:rPr lang="en-US" dirty="0"/>
              <a:t>Therefore you have a good balance between basic knowledge, which is needed to understand the subject, but also a lot further going topics, that can be added</a:t>
            </a:r>
          </a:p>
          <a:p>
            <a:pPr marL="171450" indent="-171450">
              <a:buFontTx/>
              <a:buChar char="-"/>
            </a:pPr>
            <a:endParaRPr lang="en-US" dirty="0"/>
          </a:p>
          <a:p>
            <a:pPr marL="171450" indent="-171450">
              <a:buFontTx/>
              <a:buChar char="-"/>
            </a:pPr>
            <a:r>
              <a:rPr lang="en-US" dirty="0"/>
              <a:t>So here we see, that there is a small instruction page in the app, where it is shortly explained, what the aim of the app is and some formal things like the sources of the theoretical texts included.</a:t>
            </a:r>
          </a:p>
          <a:p>
            <a:pPr marL="171450" indent="-171450">
              <a:buFontTx/>
              <a:buChar char="-"/>
            </a:pPr>
            <a:r>
              <a:rPr lang="en-US" dirty="0"/>
              <a:t>Next, we see that a marker is put in front of the camera to create the augmentation of a beaker, containing the molecules of a buffer – which actually is the acetic acid sodium acetate buffer.</a:t>
            </a:r>
          </a:p>
          <a:p>
            <a:pPr marL="171450" indent="-171450">
              <a:buFontTx/>
              <a:buChar char="-"/>
            </a:pPr>
            <a:r>
              <a:rPr lang="en-US" dirty="0"/>
              <a:t>Most of you probably will not remember any of these chemical contents, but that is rather unimportant for this presentation. But if you’re interested in learning more about buffers, I would be glad to give you access to my app.</a:t>
            </a:r>
          </a:p>
          <a:p>
            <a:pPr marL="171450" indent="-171450">
              <a:buFontTx/>
              <a:buChar char="-"/>
            </a:pPr>
            <a:r>
              <a:rPr lang="en-US" dirty="0"/>
              <a:t>So overall, there are several markers available, which all together create a basic experiment, used to teach buffer reactions. You always have this beaker, which is either augmented or if you have access to actual chemical equipment, like when the app is later used in class, the augmentations are added inside a real beaker. But since I’m in quarantine, I could not create this demo video using real beakers, as I didn’t have access to a chemical laboratory.</a:t>
            </a:r>
          </a:p>
          <a:p>
            <a:pPr marL="171450" indent="-171450">
              <a:buFontTx/>
              <a:buChar char="-"/>
            </a:pPr>
            <a:r>
              <a:rPr lang="en-US" dirty="0"/>
              <a:t>Beside the Augmentations there is also a small legend, with some additional information about the augmented molecules, so by clicking on the picture, you get access to some information. </a:t>
            </a:r>
          </a:p>
          <a:p>
            <a:pPr marL="171450" indent="-171450">
              <a:buFontTx/>
              <a:buChar char="-"/>
            </a:pPr>
            <a:r>
              <a:rPr lang="en-US" dirty="0"/>
              <a:t>But there are not only information about the molecules, but when clicking on the assistance button, you get to a text view, where you can read through some more theoretical knowledge. And there you see, what I just told you, you don’t only have some theoretical knowledge about the topic itself, but you also have some more basic knowledge. Unfortunately, these texts have not yet been fully worked out, I am still working on them at the moment. Together with a teacher, I am currently evaluating what knowledge is necessary and what theory should be included</a:t>
            </a:r>
          </a:p>
        </p:txBody>
      </p:sp>
      <p:sp>
        <p:nvSpPr>
          <p:cNvPr id="4" name="Foliennummernplatzhalter 3"/>
          <p:cNvSpPr>
            <a:spLocks noGrp="1"/>
          </p:cNvSpPr>
          <p:nvPr>
            <p:ph type="sldNum" sz="quarter" idx="5"/>
          </p:nvPr>
        </p:nvSpPr>
        <p:spPr/>
        <p:txBody>
          <a:bodyPr/>
          <a:lstStyle/>
          <a:p>
            <a:fld id="{741E7853-A490-4F42-A560-8CD18868D997}" type="slidenum">
              <a:rPr lang="de-DE" smtClean="0"/>
              <a:pPr/>
              <a:t>18</a:t>
            </a:fld>
            <a:endParaRPr lang="de-DE"/>
          </a:p>
        </p:txBody>
      </p:sp>
    </p:spTree>
    <p:extLst>
      <p:ext uri="{BB962C8B-B14F-4D97-AF65-F5344CB8AC3E}">
        <p14:creationId xmlns:p14="http://schemas.microsoft.com/office/powerpoint/2010/main" val="36245491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latin typeface="Calibri"/>
                <a:ea typeface="ＭＳ Ｐゴシック"/>
                <a:cs typeface="Calibri"/>
              </a:rPr>
              <a:t>Images:</a:t>
            </a:r>
            <a:br>
              <a:rPr lang="en-US" dirty="0">
                <a:latin typeface="Calibri"/>
                <a:cs typeface="Calibri"/>
              </a:rPr>
            </a:br>
            <a:r>
              <a:rPr lang="en-US" dirty="0">
                <a:latin typeface="Arial"/>
                <a:ea typeface="ＭＳ Ｐゴシック"/>
                <a:cs typeface="Arial"/>
                <a:hlinkClick r:id="rId3"/>
              </a:rPr>
              <a:t>https://www.ptc.com/en/blogs/ar/the-power-of-augmented-reality-glasses</a:t>
            </a:r>
            <a:endParaRPr lang="en-US" dirty="0">
              <a:latin typeface="Calibri"/>
              <a:cs typeface="Calibri"/>
            </a:endParaRPr>
          </a:p>
          <a:p>
            <a:r>
              <a:rPr lang="en-US" dirty="0">
                <a:latin typeface="Arial"/>
                <a:ea typeface="ＭＳ Ｐゴシック"/>
                <a:cs typeface="Arial"/>
                <a:hlinkClick r:id="rId4"/>
              </a:rPr>
              <a:t>https://www.gamewheel.com/pokemon-go-ar-game/</a:t>
            </a:r>
          </a:p>
          <a:p>
            <a:r>
              <a:rPr lang="en-US" dirty="0">
                <a:latin typeface="Arial"/>
                <a:ea typeface="ＭＳ Ｐゴシック"/>
                <a:cs typeface="Arial"/>
              </a:rPr>
              <a:t>https://</a:t>
            </a:r>
            <a:r>
              <a:rPr lang="en-US" dirty="0" err="1">
                <a:latin typeface="Arial"/>
                <a:ea typeface="ＭＳ Ｐゴシック"/>
                <a:cs typeface="Arial"/>
              </a:rPr>
              <a:t>next.reality.news</a:t>
            </a:r>
            <a:r>
              <a:rPr lang="en-US" dirty="0">
                <a:latin typeface="Arial"/>
                <a:ea typeface="ＭＳ Ｐゴシック"/>
                <a:cs typeface="Arial"/>
              </a:rPr>
              <a:t>/news/augmented-reality-cars-companies-tech-driving-us-into-future-0182485/</a:t>
            </a:r>
          </a:p>
        </p:txBody>
      </p:sp>
      <p:sp>
        <p:nvSpPr>
          <p:cNvPr id="4" name="Foliennummernplatzhalter 3"/>
          <p:cNvSpPr>
            <a:spLocks noGrp="1"/>
          </p:cNvSpPr>
          <p:nvPr>
            <p:ph type="sldNum" sz="quarter" idx="5"/>
          </p:nvPr>
        </p:nvSpPr>
        <p:spPr/>
        <p:txBody>
          <a:bodyPr/>
          <a:lstStyle/>
          <a:p>
            <a:fld id="{741E7853-A490-4F42-A560-8CD18868D997}" type="slidenum">
              <a:rPr lang="de-DE"/>
              <a:pPr/>
              <a:t>19</a:t>
            </a:fld>
            <a:endParaRPr lang="de-DE"/>
          </a:p>
        </p:txBody>
      </p:sp>
    </p:spTree>
    <p:extLst>
      <p:ext uri="{BB962C8B-B14F-4D97-AF65-F5344CB8AC3E}">
        <p14:creationId xmlns:p14="http://schemas.microsoft.com/office/powerpoint/2010/main" val="3542753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latin typeface="Calibri"/>
                <a:ea typeface="ＭＳ Ｐゴシック"/>
                <a:cs typeface="Calibri"/>
              </a:rPr>
              <a:t>Images:</a:t>
            </a:r>
            <a:br>
              <a:rPr lang="en-US" dirty="0">
                <a:latin typeface="Calibri"/>
                <a:cs typeface="Calibri"/>
              </a:rPr>
            </a:br>
            <a:r>
              <a:rPr lang="en-US" dirty="0">
                <a:latin typeface="Arial"/>
                <a:ea typeface="ＭＳ Ｐゴシック"/>
                <a:cs typeface="Arial"/>
                <a:hlinkClick r:id="rId3"/>
              </a:rPr>
              <a:t>https://www.ptc.com/en/blogs/ar/the-power-of-augmented-reality-glasses</a:t>
            </a:r>
            <a:endParaRPr lang="en-US" dirty="0">
              <a:latin typeface="Calibri"/>
              <a:cs typeface="Calibri"/>
            </a:endParaRPr>
          </a:p>
          <a:p>
            <a:r>
              <a:rPr lang="en-US" dirty="0">
                <a:latin typeface="Arial"/>
                <a:ea typeface="ＭＳ Ｐゴシック"/>
                <a:cs typeface="Arial"/>
                <a:hlinkClick r:id="rId4"/>
              </a:rPr>
              <a:t>https://www.gamewheel.com/pokemon-go-ar-game/</a:t>
            </a:r>
          </a:p>
          <a:p>
            <a:r>
              <a:rPr lang="en-US" dirty="0">
                <a:latin typeface="Arial"/>
                <a:ea typeface="ＭＳ Ｐゴシック"/>
                <a:cs typeface="Arial"/>
              </a:rPr>
              <a:t>https://</a:t>
            </a:r>
            <a:r>
              <a:rPr lang="en-US" dirty="0" err="1">
                <a:latin typeface="Arial"/>
                <a:ea typeface="ＭＳ Ｐゴシック"/>
                <a:cs typeface="Arial"/>
              </a:rPr>
              <a:t>next.reality.news</a:t>
            </a:r>
            <a:r>
              <a:rPr lang="en-US" dirty="0">
                <a:latin typeface="Arial"/>
                <a:ea typeface="ＭＳ Ｐゴシック"/>
                <a:cs typeface="Arial"/>
              </a:rPr>
              <a:t>/news/augmented-reality-cars-companies-tech-driving-us-into-future-0182485/</a:t>
            </a:r>
          </a:p>
        </p:txBody>
      </p:sp>
      <p:sp>
        <p:nvSpPr>
          <p:cNvPr id="4" name="Foliennummernplatzhalter 3"/>
          <p:cNvSpPr>
            <a:spLocks noGrp="1"/>
          </p:cNvSpPr>
          <p:nvPr>
            <p:ph type="sldNum" sz="quarter" idx="5"/>
          </p:nvPr>
        </p:nvSpPr>
        <p:spPr/>
        <p:txBody>
          <a:bodyPr/>
          <a:lstStyle/>
          <a:p>
            <a:fld id="{741E7853-A490-4F42-A560-8CD18868D997}" type="slidenum">
              <a:rPr lang="de-DE"/>
              <a:pPr/>
              <a:t>20</a:t>
            </a:fld>
            <a:endParaRPr lang="de-DE"/>
          </a:p>
        </p:txBody>
      </p:sp>
    </p:spTree>
    <p:extLst>
      <p:ext uri="{BB962C8B-B14F-4D97-AF65-F5344CB8AC3E}">
        <p14:creationId xmlns:p14="http://schemas.microsoft.com/office/powerpoint/2010/main" val="1049900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de-DE" dirty="0">
                <a:latin typeface="Arial"/>
                <a:ea typeface="ＭＳ Ｐゴシック"/>
                <a:cs typeface="Arial"/>
              </a:rPr>
              <a:t>AR </a:t>
            </a:r>
            <a:r>
              <a:rPr lang="de-DE" dirty="0" err="1">
                <a:latin typeface="Arial"/>
                <a:ea typeface="ＭＳ Ｐゴシック"/>
                <a:cs typeface="Arial"/>
              </a:rPr>
              <a:t>is</a:t>
            </a:r>
            <a:r>
              <a:rPr lang="de-DE" dirty="0">
                <a:latin typeface="Arial"/>
                <a:ea typeface="ＭＳ Ｐゴシック"/>
                <a:cs typeface="Arial"/>
              </a:rPr>
              <a:t> a </a:t>
            </a:r>
            <a:r>
              <a:rPr lang="de-DE" dirty="0" err="1">
                <a:latin typeface="Arial"/>
                <a:ea typeface="ＭＳ Ｐゴシック"/>
                <a:cs typeface="Arial"/>
              </a:rPr>
              <a:t>growing</a:t>
            </a:r>
            <a:r>
              <a:rPr lang="de-DE" dirty="0">
                <a:latin typeface="Arial"/>
                <a:ea typeface="ＭＳ Ｐゴシック"/>
                <a:cs typeface="Arial"/>
              </a:rPr>
              <a:t> </a:t>
            </a:r>
            <a:r>
              <a:rPr lang="de-DE" dirty="0" err="1">
                <a:latin typeface="Arial"/>
                <a:ea typeface="ＭＳ Ｐゴシック"/>
                <a:cs typeface="Arial"/>
              </a:rPr>
              <a:t>technology</a:t>
            </a:r>
            <a:r>
              <a:rPr lang="de-DE" dirty="0">
                <a:latin typeface="Arial"/>
                <a:ea typeface="ＭＳ Ｐゴシック"/>
                <a:cs typeface="Arial"/>
              </a:rPr>
              <a:t>, </a:t>
            </a:r>
            <a:r>
              <a:rPr lang="de-DE" dirty="0" err="1">
                <a:latin typeface="Arial"/>
                <a:ea typeface="ＭＳ Ｐゴシック"/>
                <a:cs typeface="Arial"/>
              </a:rPr>
              <a:t>especially</a:t>
            </a:r>
            <a:r>
              <a:rPr lang="de-DE" dirty="0">
                <a:latin typeface="Arial"/>
                <a:ea typeface="ＭＳ Ｐゴシック"/>
                <a:cs typeface="Arial"/>
              </a:rPr>
              <a:t> in </a:t>
            </a:r>
            <a:r>
              <a:rPr lang="de-DE" dirty="0" err="1">
                <a:latin typeface="Arial"/>
                <a:ea typeface="ＭＳ Ｐゴシック"/>
                <a:cs typeface="Arial"/>
              </a:rPr>
              <a:t>recent</a:t>
            </a:r>
            <a:r>
              <a:rPr lang="de-DE" dirty="0">
                <a:latin typeface="Arial"/>
                <a:ea typeface="ＭＳ Ｐゴシック"/>
                <a:cs typeface="Arial"/>
              </a:rPr>
              <a:t> </a:t>
            </a:r>
            <a:r>
              <a:rPr lang="de-DE" dirty="0" err="1">
                <a:latin typeface="Arial"/>
                <a:ea typeface="ＭＳ Ｐゴシック"/>
                <a:cs typeface="Arial"/>
              </a:rPr>
              <a:t>years</a:t>
            </a:r>
            <a:r>
              <a:rPr lang="de-DE" dirty="0">
                <a:latin typeface="Arial"/>
                <a:ea typeface="ＭＳ Ｐゴシック"/>
                <a:cs typeface="Arial"/>
              </a:rPr>
              <a:t> </a:t>
            </a:r>
            <a:r>
              <a:rPr lang="de-DE" dirty="0" err="1">
                <a:latin typeface="Arial"/>
                <a:ea typeface="ＭＳ Ｐゴシック"/>
                <a:cs typeface="Arial"/>
              </a:rPr>
              <a:t>the</a:t>
            </a:r>
            <a:r>
              <a:rPr lang="de-DE" dirty="0">
                <a:latin typeface="Arial"/>
                <a:ea typeface="ＭＳ Ｐゴシック"/>
                <a:cs typeface="Arial"/>
              </a:rPr>
              <a:t> </a:t>
            </a:r>
            <a:r>
              <a:rPr lang="de-DE" dirty="0" err="1">
                <a:latin typeface="Arial"/>
                <a:ea typeface="ＭＳ Ｐゴシック"/>
                <a:cs typeface="Arial"/>
              </a:rPr>
              <a:t>areas</a:t>
            </a:r>
            <a:r>
              <a:rPr lang="de-DE" dirty="0">
                <a:latin typeface="Arial"/>
                <a:ea typeface="ＭＳ Ｐゴシック"/>
                <a:cs typeface="Arial"/>
              </a:rPr>
              <a:t> </a:t>
            </a:r>
            <a:r>
              <a:rPr lang="de-DE" dirty="0" err="1">
                <a:latin typeface="Arial"/>
                <a:ea typeface="ＭＳ Ｐゴシック"/>
                <a:cs typeface="Arial"/>
              </a:rPr>
              <a:t>of</a:t>
            </a:r>
            <a:r>
              <a:rPr lang="de-DE" dirty="0">
                <a:latin typeface="Arial"/>
                <a:ea typeface="ＭＳ Ｐゴシック"/>
                <a:cs typeface="Arial"/>
              </a:rPr>
              <a:t> </a:t>
            </a:r>
            <a:r>
              <a:rPr lang="de-DE" dirty="0" err="1">
                <a:latin typeface="Arial"/>
                <a:ea typeface="ＭＳ Ｐゴシック"/>
                <a:cs typeface="Arial"/>
              </a:rPr>
              <a:t>applications</a:t>
            </a:r>
            <a:r>
              <a:rPr lang="de-DE" dirty="0">
                <a:latin typeface="Arial"/>
                <a:ea typeface="ＭＳ Ｐゴシック"/>
                <a:cs typeface="Arial"/>
              </a:rPr>
              <a:t> </a:t>
            </a:r>
            <a:r>
              <a:rPr lang="de-DE" dirty="0" err="1">
                <a:latin typeface="Arial"/>
                <a:ea typeface="ＭＳ Ｐゴシック"/>
                <a:cs typeface="Arial"/>
              </a:rPr>
              <a:t>became</a:t>
            </a:r>
            <a:r>
              <a:rPr lang="de-DE" dirty="0">
                <a:latin typeface="Arial"/>
                <a:ea typeface="ＭＳ Ｐゴシック"/>
                <a:cs typeface="Arial"/>
              </a:rPr>
              <a:t> </a:t>
            </a:r>
            <a:r>
              <a:rPr lang="de-DE" dirty="0" err="1">
                <a:latin typeface="Arial"/>
                <a:ea typeface="ＭＳ Ｐゴシック"/>
                <a:cs typeface="Arial"/>
              </a:rPr>
              <a:t>more</a:t>
            </a:r>
            <a:r>
              <a:rPr lang="de-DE" dirty="0">
                <a:latin typeface="Arial"/>
                <a:ea typeface="ＭＳ Ｐゴシック"/>
                <a:cs typeface="Arial"/>
              </a:rPr>
              <a:t> and </a:t>
            </a:r>
            <a:r>
              <a:rPr lang="de-DE" dirty="0" err="1">
                <a:latin typeface="Arial"/>
                <a:ea typeface="ＭＳ Ｐゴシック"/>
                <a:cs typeface="Arial"/>
              </a:rPr>
              <a:t>more</a:t>
            </a:r>
            <a:r>
              <a:rPr lang="de-DE" dirty="0">
                <a:latin typeface="Arial"/>
                <a:ea typeface="ＭＳ Ｐゴシック"/>
                <a:cs typeface="Arial"/>
              </a:rPr>
              <a:t> </a:t>
            </a:r>
            <a:r>
              <a:rPr lang="de-DE" dirty="0" err="1">
                <a:latin typeface="Arial"/>
                <a:ea typeface="ＭＳ Ｐゴシック"/>
                <a:cs typeface="Arial"/>
              </a:rPr>
              <a:t>as</a:t>
            </a:r>
            <a:r>
              <a:rPr lang="de-DE" dirty="0">
                <a:latin typeface="Arial"/>
                <a:ea typeface="ＭＳ Ｐゴシック"/>
                <a:cs typeface="Arial"/>
              </a:rPr>
              <a:t> </a:t>
            </a:r>
            <a:r>
              <a:rPr lang="de-DE" dirty="0" err="1">
                <a:latin typeface="Arial"/>
                <a:ea typeface="ＭＳ Ｐゴシック"/>
                <a:cs typeface="Arial"/>
              </a:rPr>
              <a:t>the</a:t>
            </a:r>
            <a:r>
              <a:rPr lang="de-DE" dirty="0">
                <a:latin typeface="Arial"/>
                <a:ea typeface="ＭＳ Ｐゴシック"/>
                <a:cs typeface="Arial"/>
              </a:rPr>
              <a:t> </a:t>
            </a:r>
            <a:r>
              <a:rPr lang="de-DE" dirty="0" err="1">
                <a:latin typeface="Arial"/>
                <a:ea typeface="ＭＳ Ｐゴシック"/>
                <a:cs typeface="Arial"/>
              </a:rPr>
              <a:t>technology</a:t>
            </a:r>
            <a:r>
              <a:rPr lang="de-DE" dirty="0">
                <a:latin typeface="Arial"/>
                <a:ea typeface="ＭＳ Ｐゴシック"/>
                <a:cs typeface="Arial"/>
              </a:rPr>
              <a:t> </a:t>
            </a:r>
            <a:r>
              <a:rPr lang="de-DE" dirty="0" err="1">
                <a:latin typeface="Arial"/>
                <a:ea typeface="ＭＳ Ｐゴシック"/>
                <a:cs typeface="Arial"/>
              </a:rPr>
              <a:t>became</a:t>
            </a:r>
            <a:r>
              <a:rPr lang="de-DE" dirty="0">
                <a:latin typeface="Arial"/>
                <a:ea typeface="ＭＳ Ｐゴシック"/>
                <a:cs typeface="Arial"/>
              </a:rPr>
              <a:t> </a:t>
            </a:r>
            <a:r>
              <a:rPr lang="de-DE" dirty="0" err="1">
                <a:latin typeface="Arial"/>
                <a:ea typeface="ＭＳ Ｐゴシック"/>
                <a:cs typeface="Arial"/>
              </a:rPr>
              <a:t>cheaper</a:t>
            </a:r>
            <a:r>
              <a:rPr lang="de-DE" dirty="0">
                <a:latin typeface="Arial"/>
                <a:ea typeface="ＭＳ Ｐゴシック"/>
                <a:cs typeface="Arial"/>
              </a:rPr>
              <a:t> and </a:t>
            </a:r>
            <a:r>
              <a:rPr lang="de-DE" dirty="0" err="1">
                <a:latin typeface="Arial"/>
                <a:ea typeface="ＭＳ Ｐゴシック"/>
                <a:cs typeface="Arial"/>
              </a:rPr>
              <a:t>more</a:t>
            </a:r>
            <a:r>
              <a:rPr lang="de-DE" dirty="0">
                <a:latin typeface="Arial"/>
                <a:ea typeface="ＭＳ Ｐゴシック"/>
                <a:cs typeface="Arial"/>
              </a:rPr>
              <a:t> </a:t>
            </a:r>
            <a:r>
              <a:rPr lang="de-DE" dirty="0" err="1">
                <a:latin typeface="Arial"/>
                <a:ea typeface="ＭＳ Ｐゴシック"/>
                <a:cs typeface="Arial"/>
              </a:rPr>
              <a:t>avaible</a:t>
            </a:r>
            <a:r>
              <a:rPr lang="de-DE" dirty="0">
                <a:latin typeface="Arial"/>
                <a:ea typeface="ＭＳ Ｐゴシック"/>
                <a:cs typeface="Arial"/>
              </a:rPr>
              <a:t>.</a:t>
            </a:r>
          </a:p>
          <a:p>
            <a:pPr marL="171450" indent="-171450">
              <a:buFontTx/>
              <a:buChar char="-"/>
            </a:pPr>
            <a:r>
              <a:rPr lang="de-DE" dirty="0" err="1">
                <a:latin typeface="Arial"/>
                <a:ea typeface="ＭＳ Ｐゴシック"/>
                <a:cs typeface="Arial"/>
              </a:rPr>
              <a:t>It</a:t>
            </a:r>
            <a:r>
              <a:rPr lang="de-DE" dirty="0">
                <a:latin typeface="Arial"/>
                <a:ea typeface="ＭＳ Ｐゴシック"/>
                <a:cs typeface="Arial"/>
              </a:rPr>
              <a:t> </a:t>
            </a:r>
            <a:r>
              <a:rPr lang="de-DE" dirty="0" err="1">
                <a:latin typeface="Arial"/>
                <a:ea typeface="ＭＳ Ｐゴシック"/>
                <a:cs typeface="Arial"/>
              </a:rPr>
              <a:t>is</a:t>
            </a:r>
            <a:r>
              <a:rPr lang="de-DE" dirty="0">
                <a:latin typeface="Arial"/>
                <a:ea typeface="ＭＳ Ｐゴシック"/>
                <a:cs typeface="Arial"/>
              </a:rPr>
              <a:t> possible </a:t>
            </a:r>
            <a:r>
              <a:rPr lang="de-DE" dirty="0" err="1">
                <a:latin typeface="Arial"/>
                <a:ea typeface="ＭＳ Ｐゴシック"/>
                <a:cs typeface="Arial"/>
              </a:rPr>
              <a:t>to</a:t>
            </a:r>
            <a:r>
              <a:rPr lang="de-DE" dirty="0">
                <a:latin typeface="Arial"/>
                <a:ea typeface="ＭＳ Ｐゴシック"/>
                <a:cs typeface="Arial"/>
              </a:rPr>
              <a:t> </a:t>
            </a:r>
            <a:r>
              <a:rPr lang="de-DE" dirty="0" err="1">
                <a:latin typeface="Arial"/>
                <a:ea typeface="ＭＳ Ｐゴシック"/>
                <a:cs typeface="Arial"/>
              </a:rPr>
              <a:t>display</a:t>
            </a:r>
            <a:r>
              <a:rPr lang="de-DE" dirty="0">
                <a:latin typeface="Arial"/>
                <a:ea typeface="ＭＳ Ｐゴシック"/>
                <a:cs typeface="Arial"/>
              </a:rPr>
              <a:t> </a:t>
            </a:r>
            <a:r>
              <a:rPr lang="de-DE" dirty="0" err="1">
                <a:latin typeface="Arial"/>
                <a:ea typeface="ＭＳ Ｐゴシック"/>
                <a:cs typeface="Arial"/>
              </a:rPr>
              <a:t>content</a:t>
            </a:r>
            <a:r>
              <a:rPr lang="de-DE" dirty="0">
                <a:latin typeface="Arial"/>
                <a:ea typeface="ＭＳ Ｐゴシック"/>
                <a:cs typeface="Arial"/>
              </a:rPr>
              <a:t> </a:t>
            </a:r>
            <a:r>
              <a:rPr lang="de-DE" dirty="0" err="1">
                <a:latin typeface="Arial"/>
                <a:ea typeface="ＭＳ Ｐゴシック"/>
                <a:cs typeface="Arial"/>
              </a:rPr>
              <a:t>from</a:t>
            </a:r>
            <a:r>
              <a:rPr lang="de-DE" dirty="0">
                <a:latin typeface="Arial"/>
                <a:ea typeface="ＭＳ Ｐゴシック"/>
                <a:cs typeface="Arial"/>
              </a:rPr>
              <a:t> 2D </a:t>
            </a:r>
            <a:r>
              <a:rPr lang="de-DE" dirty="0" err="1">
                <a:latin typeface="Arial"/>
                <a:ea typeface="ＭＳ Ｐゴシック"/>
                <a:cs typeface="Arial"/>
              </a:rPr>
              <a:t>paper</a:t>
            </a:r>
            <a:r>
              <a:rPr lang="de-DE" dirty="0">
                <a:latin typeface="Arial"/>
                <a:ea typeface="ＭＳ Ｐゴシック"/>
                <a:cs typeface="Arial"/>
              </a:rPr>
              <a:t> </a:t>
            </a:r>
            <a:r>
              <a:rPr lang="de-DE" dirty="0" err="1">
                <a:latin typeface="Arial"/>
                <a:ea typeface="ＭＳ Ｐゴシック"/>
                <a:cs typeface="Arial"/>
              </a:rPr>
              <a:t>as</a:t>
            </a:r>
            <a:r>
              <a:rPr lang="de-DE" dirty="0">
                <a:latin typeface="Arial"/>
                <a:ea typeface="ＭＳ Ｐゴシック"/>
                <a:cs typeface="Arial"/>
              </a:rPr>
              <a:t> 3D </a:t>
            </a:r>
            <a:r>
              <a:rPr lang="de-DE" dirty="0" err="1">
                <a:latin typeface="Arial"/>
                <a:ea typeface="ＭＳ Ｐゴシック"/>
                <a:cs typeface="Arial"/>
              </a:rPr>
              <a:t>models</a:t>
            </a:r>
            <a:r>
              <a:rPr lang="de-DE" dirty="0">
                <a:latin typeface="Arial"/>
                <a:ea typeface="ＭＳ Ｐゴシック"/>
                <a:cs typeface="Arial"/>
              </a:rPr>
              <a:t> </a:t>
            </a:r>
            <a:r>
              <a:rPr lang="de-DE" dirty="0" err="1">
                <a:latin typeface="Arial"/>
                <a:ea typeface="ＭＳ Ｐゴシック"/>
                <a:cs typeface="Arial"/>
              </a:rPr>
              <a:t>to</a:t>
            </a:r>
            <a:r>
              <a:rPr lang="de-DE" dirty="0">
                <a:latin typeface="Arial"/>
                <a:ea typeface="ＭＳ Ｐゴシック"/>
                <a:cs typeface="Arial"/>
              </a:rPr>
              <a:t> </a:t>
            </a:r>
            <a:r>
              <a:rPr lang="de-DE" dirty="0" err="1">
                <a:latin typeface="Arial"/>
                <a:ea typeface="ＭＳ Ｐゴシック"/>
                <a:cs typeface="Arial"/>
              </a:rPr>
              <a:t>create</a:t>
            </a:r>
            <a:r>
              <a:rPr lang="de-DE" dirty="0">
                <a:latin typeface="Arial"/>
                <a:ea typeface="ＭＳ Ｐゴシック"/>
                <a:cs typeface="Arial"/>
              </a:rPr>
              <a:t> a </a:t>
            </a:r>
            <a:r>
              <a:rPr lang="de-DE" dirty="0" err="1">
                <a:latin typeface="Arial"/>
                <a:ea typeface="ＭＳ Ｐゴシック"/>
                <a:cs typeface="Arial"/>
              </a:rPr>
              <a:t>better</a:t>
            </a:r>
            <a:r>
              <a:rPr lang="de-DE" dirty="0">
                <a:latin typeface="Arial"/>
                <a:ea typeface="ＭＳ Ｐゴシック"/>
                <a:cs typeface="Arial"/>
              </a:rPr>
              <a:t> </a:t>
            </a:r>
            <a:r>
              <a:rPr lang="de-DE" dirty="0" err="1">
                <a:latin typeface="Arial"/>
                <a:ea typeface="ＭＳ Ｐゴシック"/>
                <a:cs typeface="Arial"/>
              </a:rPr>
              <a:t>understanding</a:t>
            </a:r>
            <a:r>
              <a:rPr lang="de-DE" dirty="0">
                <a:latin typeface="Arial"/>
                <a:ea typeface="ＭＳ Ｐゴシック"/>
                <a:cs typeface="Arial"/>
              </a:rPr>
              <a:t>, e.g. </a:t>
            </a:r>
            <a:r>
              <a:rPr lang="de-DE" dirty="0" err="1">
                <a:latin typeface="Arial"/>
                <a:ea typeface="ＭＳ Ｐゴシック"/>
                <a:cs typeface="Arial"/>
              </a:rPr>
              <a:t>of</a:t>
            </a:r>
            <a:r>
              <a:rPr lang="de-DE" dirty="0">
                <a:latin typeface="Arial"/>
                <a:ea typeface="ＭＳ Ｐゴシック"/>
                <a:cs typeface="Arial"/>
              </a:rPr>
              <a:t> </a:t>
            </a:r>
            <a:r>
              <a:rPr lang="de-DE" dirty="0" err="1">
                <a:latin typeface="Arial"/>
                <a:ea typeface="ＭＳ Ｐゴシック"/>
                <a:cs typeface="Arial"/>
              </a:rPr>
              <a:t>the</a:t>
            </a:r>
            <a:r>
              <a:rPr lang="de-DE" dirty="0">
                <a:latin typeface="Arial"/>
                <a:ea typeface="ＭＳ Ｐゴシック"/>
                <a:cs typeface="Arial"/>
              </a:rPr>
              <a:t> different </a:t>
            </a:r>
            <a:r>
              <a:rPr lang="de-DE" dirty="0" err="1">
                <a:latin typeface="Arial"/>
                <a:ea typeface="ＭＳ Ｐゴシック"/>
                <a:cs typeface="Arial"/>
              </a:rPr>
              <a:t>steps</a:t>
            </a:r>
            <a:r>
              <a:rPr lang="de-DE" dirty="0">
                <a:latin typeface="Arial"/>
                <a:ea typeface="ＭＳ Ｐゴシック"/>
                <a:cs typeface="Arial"/>
              </a:rPr>
              <a:t> </a:t>
            </a:r>
            <a:r>
              <a:rPr lang="de-DE" dirty="0" err="1">
                <a:latin typeface="Arial"/>
                <a:ea typeface="ＭＳ Ｐゴシック"/>
                <a:cs typeface="Arial"/>
              </a:rPr>
              <a:t>to</a:t>
            </a:r>
            <a:r>
              <a:rPr lang="de-DE" dirty="0">
                <a:latin typeface="Arial"/>
                <a:ea typeface="ＭＳ Ｐゴシック"/>
                <a:cs typeface="Arial"/>
              </a:rPr>
              <a:t> </a:t>
            </a:r>
            <a:r>
              <a:rPr lang="de-DE" dirty="0" err="1">
                <a:latin typeface="Arial"/>
                <a:ea typeface="ＭＳ Ｐゴシック"/>
                <a:cs typeface="Arial"/>
              </a:rPr>
              <a:t>assemble</a:t>
            </a:r>
            <a:r>
              <a:rPr lang="de-DE" dirty="0">
                <a:latin typeface="Arial"/>
                <a:ea typeface="ＭＳ Ｐゴシック"/>
                <a:cs typeface="Arial"/>
              </a:rPr>
              <a:t> an </a:t>
            </a:r>
            <a:r>
              <a:rPr lang="de-DE" dirty="0" err="1">
                <a:latin typeface="Arial"/>
                <a:ea typeface="ＭＳ Ｐゴシック"/>
                <a:cs typeface="Arial"/>
              </a:rPr>
              <a:t>engine</a:t>
            </a:r>
            <a:endParaRPr lang="de-DE" dirty="0">
              <a:latin typeface="Arial"/>
              <a:ea typeface="ＭＳ Ｐゴシック"/>
              <a:cs typeface="Arial"/>
            </a:endParaRPr>
          </a:p>
          <a:p>
            <a:pPr marL="171450" indent="-171450">
              <a:buFontTx/>
              <a:buChar char="-"/>
            </a:pPr>
            <a:r>
              <a:rPr lang="de-DE" dirty="0">
                <a:latin typeface="Arial"/>
                <a:ea typeface="ＭＳ Ｐゴシック"/>
                <a:cs typeface="Arial"/>
              </a:rPr>
              <a:t>On </a:t>
            </a:r>
            <a:r>
              <a:rPr lang="de-DE" dirty="0" err="1">
                <a:latin typeface="Arial"/>
                <a:ea typeface="ＭＳ Ｐゴシック"/>
                <a:cs typeface="Arial"/>
              </a:rPr>
              <a:t>the</a:t>
            </a:r>
            <a:r>
              <a:rPr lang="de-DE" dirty="0">
                <a:latin typeface="Arial"/>
                <a:ea typeface="ＭＳ Ｐゴシック"/>
                <a:cs typeface="Arial"/>
              </a:rPr>
              <a:t> </a:t>
            </a:r>
            <a:r>
              <a:rPr lang="de-DE" dirty="0" err="1">
                <a:latin typeface="Arial"/>
                <a:ea typeface="ＭＳ Ｐゴシック"/>
                <a:cs typeface="Arial"/>
              </a:rPr>
              <a:t>other</a:t>
            </a:r>
            <a:r>
              <a:rPr lang="de-DE" dirty="0">
                <a:latin typeface="Arial"/>
                <a:ea typeface="ＭＳ Ｐゴシック"/>
                <a:cs typeface="Arial"/>
              </a:rPr>
              <a:t> </a:t>
            </a:r>
            <a:r>
              <a:rPr lang="de-DE" dirty="0" err="1">
                <a:latin typeface="Arial"/>
                <a:ea typeface="ＭＳ Ｐゴシック"/>
                <a:cs typeface="Arial"/>
              </a:rPr>
              <a:t>hand</a:t>
            </a:r>
            <a:r>
              <a:rPr lang="de-DE" dirty="0">
                <a:latin typeface="Arial"/>
                <a:ea typeface="ＭＳ Ｐゴシック"/>
                <a:cs typeface="Arial"/>
              </a:rPr>
              <a:t>, AR </a:t>
            </a:r>
            <a:r>
              <a:rPr lang="de-DE" dirty="0" err="1">
                <a:latin typeface="Arial"/>
                <a:ea typeface="ＭＳ Ｐゴシック"/>
                <a:cs typeface="Arial"/>
              </a:rPr>
              <a:t>is</a:t>
            </a:r>
            <a:r>
              <a:rPr lang="de-DE" dirty="0">
                <a:latin typeface="Arial"/>
                <a:ea typeface="ＭＳ Ｐゴシック"/>
                <a:cs typeface="Arial"/>
              </a:rPr>
              <a:t> also </a:t>
            </a:r>
            <a:r>
              <a:rPr lang="de-DE" dirty="0" err="1">
                <a:latin typeface="Arial"/>
                <a:ea typeface="ＭＳ Ｐゴシック"/>
                <a:cs typeface="Arial"/>
              </a:rPr>
              <a:t>used</a:t>
            </a:r>
            <a:r>
              <a:rPr lang="de-DE" dirty="0">
                <a:latin typeface="Arial"/>
                <a:ea typeface="ＭＳ Ｐゴシック"/>
                <a:cs typeface="Arial"/>
              </a:rPr>
              <a:t> in HUDs in </a:t>
            </a:r>
            <a:r>
              <a:rPr lang="de-DE" dirty="0" err="1">
                <a:latin typeface="Arial"/>
                <a:ea typeface="ＭＳ Ｐゴシック"/>
                <a:cs typeface="Arial"/>
              </a:rPr>
              <a:t>cars</a:t>
            </a:r>
            <a:r>
              <a:rPr lang="de-DE" dirty="0">
                <a:latin typeface="Arial"/>
                <a:ea typeface="ＭＳ Ｐゴシック"/>
                <a:cs typeface="Arial"/>
              </a:rPr>
              <a:t> </a:t>
            </a:r>
            <a:r>
              <a:rPr lang="de-DE" dirty="0" err="1">
                <a:latin typeface="Arial"/>
                <a:ea typeface="ＭＳ Ｐゴシック"/>
                <a:cs typeface="Arial"/>
              </a:rPr>
              <a:t>to</a:t>
            </a:r>
            <a:r>
              <a:rPr lang="de-DE" dirty="0">
                <a:latin typeface="Arial"/>
                <a:ea typeface="ＭＳ Ｐゴシック"/>
                <a:cs typeface="Arial"/>
              </a:rPr>
              <a:t> bring </a:t>
            </a:r>
            <a:r>
              <a:rPr lang="de-DE" dirty="0" err="1">
                <a:latin typeface="Arial"/>
                <a:ea typeface="ＭＳ Ｐゴシック"/>
                <a:cs typeface="Arial"/>
              </a:rPr>
              <a:t>information</a:t>
            </a:r>
            <a:r>
              <a:rPr lang="de-DE" dirty="0">
                <a:latin typeface="Arial"/>
                <a:ea typeface="ＭＳ Ｐゴシック"/>
                <a:cs typeface="Arial"/>
              </a:rPr>
              <a:t> like </a:t>
            </a:r>
            <a:r>
              <a:rPr lang="de-DE" dirty="0" err="1">
                <a:latin typeface="Arial"/>
                <a:ea typeface="ＭＳ Ｐゴシック"/>
                <a:cs typeface="Arial"/>
              </a:rPr>
              <a:t>the</a:t>
            </a:r>
            <a:r>
              <a:rPr lang="de-DE" dirty="0">
                <a:latin typeface="Arial"/>
                <a:ea typeface="ＭＳ Ｐゴシック"/>
                <a:cs typeface="Arial"/>
              </a:rPr>
              <a:t> </a:t>
            </a:r>
            <a:r>
              <a:rPr lang="de-DE" dirty="0" err="1">
                <a:latin typeface="Arial"/>
                <a:ea typeface="ＭＳ Ｐゴシック"/>
                <a:cs typeface="Arial"/>
              </a:rPr>
              <a:t>speed</a:t>
            </a:r>
            <a:r>
              <a:rPr lang="de-DE" dirty="0">
                <a:latin typeface="Arial"/>
                <a:ea typeface="ＭＳ Ｐゴシック"/>
                <a:cs typeface="Arial"/>
              </a:rPr>
              <a:t> </a:t>
            </a:r>
            <a:r>
              <a:rPr lang="de-DE" dirty="0" err="1">
                <a:latin typeface="Arial"/>
                <a:ea typeface="ＭＳ Ｐゴシック"/>
                <a:cs typeface="Arial"/>
              </a:rPr>
              <a:t>or</a:t>
            </a:r>
            <a:r>
              <a:rPr lang="de-DE" dirty="0">
                <a:latin typeface="Arial"/>
                <a:ea typeface="ＭＳ Ｐゴシック"/>
                <a:cs typeface="Arial"/>
              </a:rPr>
              <a:t> </a:t>
            </a:r>
            <a:r>
              <a:rPr lang="de-DE" dirty="0" err="1">
                <a:latin typeface="Arial"/>
                <a:ea typeface="ＭＳ Ｐゴシック"/>
                <a:cs typeface="Arial"/>
              </a:rPr>
              <a:t>the</a:t>
            </a:r>
            <a:r>
              <a:rPr lang="de-DE" dirty="0">
                <a:latin typeface="Arial"/>
                <a:ea typeface="ＭＳ Ｐゴシック"/>
                <a:cs typeface="Arial"/>
              </a:rPr>
              <a:t> </a:t>
            </a:r>
            <a:r>
              <a:rPr lang="de-DE" dirty="0" err="1">
                <a:latin typeface="Arial"/>
                <a:ea typeface="ＭＳ Ｐゴシック"/>
                <a:cs typeface="Arial"/>
              </a:rPr>
              <a:t>naviation</a:t>
            </a:r>
            <a:r>
              <a:rPr lang="de-DE" dirty="0">
                <a:latin typeface="Arial"/>
                <a:ea typeface="ＭＳ Ｐゴシック"/>
                <a:cs typeface="Arial"/>
              </a:rPr>
              <a:t> </a:t>
            </a:r>
            <a:r>
              <a:rPr lang="de-DE" dirty="0" err="1">
                <a:latin typeface="Arial"/>
                <a:ea typeface="ＭＳ Ｐゴシック"/>
                <a:cs typeface="Arial"/>
              </a:rPr>
              <a:t>into</a:t>
            </a:r>
            <a:r>
              <a:rPr lang="de-DE" dirty="0">
                <a:latin typeface="Arial"/>
                <a:ea typeface="ＭＳ Ｐゴシック"/>
                <a:cs typeface="Arial"/>
              </a:rPr>
              <a:t> </a:t>
            </a:r>
            <a:r>
              <a:rPr lang="de-DE" dirty="0" err="1">
                <a:latin typeface="Arial"/>
                <a:ea typeface="ＭＳ Ｐゴシック"/>
                <a:cs typeface="Arial"/>
              </a:rPr>
              <a:t>the</a:t>
            </a:r>
            <a:r>
              <a:rPr lang="de-DE" dirty="0">
                <a:latin typeface="Arial"/>
                <a:ea typeface="ＭＳ Ｐゴシック"/>
                <a:cs typeface="Arial"/>
              </a:rPr>
              <a:t> </a:t>
            </a:r>
            <a:r>
              <a:rPr lang="de-DE" dirty="0" err="1">
                <a:latin typeface="Arial"/>
                <a:ea typeface="ＭＳ Ｐゴシック"/>
                <a:cs typeface="Arial"/>
              </a:rPr>
              <a:t>direct</a:t>
            </a:r>
            <a:r>
              <a:rPr lang="de-DE" dirty="0">
                <a:latin typeface="Arial"/>
                <a:ea typeface="ＭＳ Ｐゴシック"/>
                <a:cs typeface="Arial"/>
              </a:rPr>
              <a:t> </a:t>
            </a:r>
            <a:r>
              <a:rPr lang="de-DE" dirty="0" err="1">
                <a:latin typeface="Arial"/>
                <a:ea typeface="ＭＳ Ｐゴシック"/>
                <a:cs typeface="Arial"/>
              </a:rPr>
              <a:t>field</a:t>
            </a:r>
            <a:r>
              <a:rPr lang="de-DE" dirty="0">
                <a:latin typeface="Arial"/>
                <a:ea typeface="ＭＳ Ｐゴシック"/>
                <a:cs typeface="Arial"/>
              </a:rPr>
              <a:t> </a:t>
            </a:r>
            <a:r>
              <a:rPr lang="de-DE" dirty="0" err="1">
                <a:latin typeface="Arial"/>
                <a:ea typeface="ＭＳ Ｐゴシック"/>
                <a:cs typeface="Arial"/>
              </a:rPr>
              <a:t>of</a:t>
            </a:r>
            <a:r>
              <a:rPr lang="de-DE" dirty="0">
                <a:latin typeface="Arial"/>
                <a:ea typeface="ＭＳ Ｐゴシック"/>
                <a:cs typeface="Arial"/>
              </a:rPr>
              <a:t> </a:t>
            </a:r>
            <a:r>
              <a:rPr lang="de-DE" dirty="0" err="1">
                <a:latin typeface="Arial"/>
                <a:ea typeface="ＭＳ Ｐゴシック"/>
                <a:cs typeface="Arial"/>
              </a:rPr>
              <a:t>view</a:t>
            </a:r>
            <a:r>
              <a:rPr lang="de-DE" dirty="0">
                <a:latin typeface="Arial"/>
                <a:ea typeface="ＭＳ Ｐゴシック"/>
                <a:cs typeface="Arial"/>
              </a:rPr>
              <a:t> </a:t>
            </a:r>
            <a:r>
              <a:rPr lang="de-DE" dirty="0" err="1">
                <a:latin typeface="Arial"/>
                <a:ea typeface="ＭＳ Ｐゴシック"/>
                <a:cs typeface="Arial"/>
              </a:rPr>
              <a:t>of</a:t>
            </a:r>
            <a:r>
              <a:rPr lang="de-DE" dirty="0">
                <a:latin typeface="Arial"/>
                <a:ea typeface="ＭＳ Ｐゴシック"/>
                <a:cs typeface="Arial"/>
              </a:rPr>
              <a:t> </a:t>
            </a:r>
            <a:r>
              <a:rPr lang="de-DE" dirty="0" err="1">
                <a:latin typeface="Arial"/>
                <a:ea typeface="ＭＳ Ｐゴシック"/>
                <a:cs typeface="Arial"/>
              </a:rPr>
              <a:t>the</a:t>
            </a:r>
            <a:r>
              <a:rPr lang="de-DE" dirty="0">
                <a:latin typeface="Arial"/>
                <a:ea typeface="ＭＳ Ｐゴシック"/>
                <a:cs typeface="Arial"/>
              </a:rPr>
              <a:t> </a:t>
            </a:r>
            <a:r>
              <a:rPr lang="de-DE" dirty="0" err="1">
                <a:latin typeface="Arial"/>
                <a:ea typeface="ＭＳ Ｐゴシック"/>
                <a:cs typeface="Arial"/>
              </a:rPr>
              <a:t>driver</a:t>
            </a:r>
            <a:endParaRPr lang="de-DE" dirty="0">
              <a:latin typeface="Arial"/>
              <a:ea typeface="ＭＳ Ｐゴシック"/>
              <a:cs typeface="Arial"/>
            </a:endParaRP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de-DE" dirty="0">
                <a:latin typeface="Arial"/>
                <a:ea typeface="ＭＳ Ｐゴシック"/>
                <a:cs typeface="Arial"/>
              </a:rPr>
              <a:t>But not </a:t>
            </a:r>
            <a:r>
              <a:rPr lang="de-DE" dirty="0" err="1">
                <a:latin typeface="Arial"/>
                <a:ea typeface="ＭＳ Ｐゴシック"/>
                <a:cs typeface="Arial"/>
              </a:rPr>
              <a:t>only</a:t>
            </a:r>
            <a:r>
              <a:rPr lang="de-DE" dirty="0">
                <a:latin typeface="Arial"/>
                <a:ea typeface="ＭＳ Ｐゴシック"/>
                <a:cs typeface="Arial"/>
              </a:rPr>
              <a:t> </a:t>
            </a:r>
            <a:r>
              <a:rPr lang="de-DE" dirty="0" err="1">
                <a:latin typeface="Arial"/>
                <a:ea typeface="ＭＳ Ｐゴシック"/>
                <a:cs typeface="Arial"/>
              </a:rPr>
              <a:t>with</a:t>
            </a:r>
            <a:r>
              <a:rPr lang="de-DE" dirty="0">
                <a:latin typeface="Arial"/>
                <a:ea typeface="ＭＳ Ｐゴシック"/>
                <a:cs typeface="Arial"/>
              </a:rPr>
              <a:t> </a:t>
            </a:r>
            <a:r>
              <a:rPr lang="de-DE" dirty="0" err="1">
                <a:latin typeface="Arial"/>
                <a:ea typeface="ＭＳ Ｐゴシック"/>
                <a:cs typeface="Arial"/>
              </a:rPr>
              <a:t>special</a:t>
            </a:r>
            <a:r>
              <a:rPr lang="de-DE" dirty="0">
                <a:latin typeface="Arial"/>
                <a:ea typeface="ＭＳ Ｐゴシック"/>
                <a:cs typeface="Arial"/>
              </a:rPr>
              <a:t> </a:t>
            </a:r>
            <a:r>
              <a:rPr lang="de-DE" dirty="0" err="1">
                <a:latin typeface="Arial"/>
                <a:ea typeface="ＭＳ Ｐゴシック"/>
                <a:cs typeface="Arial"/>
              </a:rPr>
              <a:t>displays</a:t>
            </a:r>
            <a:r>
              <a:rPr lang="de-DE" dirty="0">
                <a:latin typeface="Arial"/>
                <a:ea typeface="ＭＳ Ｐゴシック"/>
                <a:cs typeface="Arial"/>
              </a:rPr>
              <a:t>, but </a:t>
            </a:r>
            <a:r>
              <a:rPr lang="de-DE" dirty="0" err="1">
                <a:latin typeface="Arial"/>
                <a:ea typeface="ＭＳ Ｐゴシック"/>
                <a:cs typeface="Arial"/>
              </a:rPr>
              <a:t>with</a:t>
            </a:r>
            <a:r>
              <a:rPr lang="de-DE" dirty="0">
                <a:latin typeface="Arial"/>
                <a:ea typeface="ＭＳ Ｐゴシック"/>
                <a:cs typeface="Arial"/>
              </a:rPr>
              <a:t> a simple </a:t>
            </a:r>
            <a:r>
              <a:rPr lang="de-DE" dirty="0" err="1">
                <a:latin typeface="Arial"/>
                <a:ea typeface="ＭＳ Ｐゴシック"/>
                <a:cs typeface="Arial"/>
              </a:rPr>
              <a:t>smartphone</a:t>
            </a:r>
            <a:r>
              <a:rPr lang="de-DE" dirty="0">
                <a:latin typeface="Arial"/>
                <a:ea typeface="ＭＳ Ｐゴシック"/>
                <a:cs typeface="Arial"/>
              </a:rPr>
              <a:t>, AR </a:t>
            </a:r>
            <a:r>
              <a:rPr lang="de-DE" dirty="0" err="1">
                <a:latin typeface="Arial"/>
                <a:ea typeface="ＭＳ Ｐゴシック"/>
                <a:cs typeface="Arial"/>
              </a:rPr>
              <a:t>can</a:t>
            </a:r>
            <a:r>
              <a:rPr lang="de-DE" dirty="0">
                <a:latin typeface="Arial"/>
                <a:ea typeface="ＭＳ Ｐゴシック"/>
                <a:cs typeface="Arial"/>
              </a:rPr>
              <a:t> </a:t>
            </a:r>
            <a:r>
              <a:rPr lang="de-DE" dirty="0" err="1">
                <a:latin typeface="Arial"/>
                <a:ea typeface="ＭＳ Ｐゴシック"/>
                <a:cs typeface="Arial"/>
              </a:rPr>
              <a:t>be</a:t>
            </a:r>
            <a:r>
              <a:rPr lang="de-DE" dirty="0">
                <a:latin typeface="Arial"/>
                <a:ea typeface="ＭＳ Ｐゴシック"/>
                <a:cs typeface="Arial"/>
              </a:rPr>
              <a:t> </a:t>
            </a:r>
            <a:r>
              <a:rPr lang="de-DE" dirty="0" err="1">
                <a:latin typeface="Arial"/>
                <a:ea typeface="ＭＳ Ｐゴシック"/>
                <a:cs typeface="Arial"/>
              </a:rPr>
              <a:t>used</a:t>
            </a:r>
            <a:r>
              <a:rPr lang="de-DE" dirty="0">
                <a:latin typeface="Arial"/>
                <a:ea typeface="ＭＳ Ｐゴシック"/>
                <a:cs typeface="Arial"/>
              </a:rPr>
              <a:t>, </a:t>
            </a:r>
            <a:r>
              <a:rPr lang="de-DE" dirty="0" err="1">
                <a:latin typeface="Arial"/>
                <a:ea typeface="ＭＳ Ｐゴシック"/>
                <a:cs typeface="Arial"/>
              </a:rPr>
              <a:t>as</a:t>
            </a:r>
            <a:r>
              <a:rPr lang="de-DE" dirty="0">
                <a:latin typeface="Arial"/>
                <a:ea typeface="ＭＳ Ｐゴシック"/>
                <a:cs typeface="Arial"/>
              </a:rPr>
              <a:t> </a:t>
            </a:r>
            <a:r>
              <a:rPr lang="de-DE" dirty="0" err="1">
                <a:latin typeface="Arial"/>
                <a:ea typeface="ＭＳ Ｐゴシック"/>
                <a:cs typeface="Arial"/>
              </a:rPr>
              <a:t>it</a:t>
            </a:r>
            <a:r>
              <a:rPr lang="de-DE" dirty="0">
                <a:latin typeface="Arial"/>
                <a:ea typeface="ＭＳ Ｐゴシック"/>
                <a:cs typeface="Arial"/>
              </a:rPr>
              <a:t> </a:t>
            </a:r>
            <a:r>
              <a:rPr lang="de-DE" dirty="0" err="1">
                <a:latin typeface="Arial"/>
                <a:ea typeface="ＭＳ Ｐゴシック"/>
                <a:cs typeface="Arial"/>
              </a:rPr>
              <a:t>is</a:t>
            </a:r>
            <a:r>
              <a:rPr lang="de-DE" dirty="0">
                <a:latin typeface="Arial"/>
                <a:ea typeface="ＭＳ Ｐゴシック"/>
                <a:cs typeface="Arial"/>
              </a:rPr>
              <a:t> in </a:t>
            </a:r>
            <a:r>
              <a:rPr lang="de-DE" dirty="0" err="1">
                <a:latin typeface="Arial"/>
                <a:ea typeface="ＭＳ Ｐゴシック"/>
                <a:cs typeface="Arial"/>
              </a:rPr>
              <a:t>the</a:t>
            </a:r>
            <a:r>
              <a:rPr lang="de-DE" dirty="0">
                <a:latin typeface="Arial"/>
                <a:ea typeface="ＭＳ Ｐゴシック"/>
                <a:cs typeface="Arial"/>
              </a:rPr>
              <a:t> </a:t>
            </a:r>
            <a:r>
              <a:rPr lang="de-DE" dirty="0" err="1">
                <a:latin typeface="Arial"/>
                <a:ea typeface="ＭＳ Ｐゴシック"/>
                <a:cs typeface="Arial"/>
              </a:rPr>
              <a:t>well</a:t>
            </a:r>
            <a:r>
              <a:rPr lang="de-DE" dirty="0">
                <a:latin typeface="Arial"/>
                <a:ea typeface="ＭＳ Ｐゴシック"/>
                <a:cs typeface="Arial"/>
              </a:rPr>
              <a:t> </a:t>
            </a:r>
            <a:r>
              <a:rPr lang="de-DE" dirty="0" err="1">
                <a:latin typeface="Arial"/>
                <a:ea typeface="ＭＳ Ｐゴシック"/>
                <a:cs typeface="Arial"/>
              </a:rPr>
              <a:t>known</a:t>
            </a:r>
            <a:r>
              <a:rPr lang="de-DE" dirty="0">
                <a:latin typeface="Arial"/>
                <a:ea typeface="ＭＳ Ｐゴシック"/>
                <a:cs typeface="Arial"/>
              </a:rPr>
              <a:t> game </a:t>
            </a:r>
            <a:r>
              <a:rPr lang="de-DE" dirty="0" err="1">
                <a:latin typeface="Arial"/>
                <a:ea typeface="ＭＳ Ｐゴシック"/>
                <a:cs typeface="Arial"/>
              </a:rPr>
              <a:t>Pokemon</a:t>
            </a:r>
            <a:r>
              <a:rPr lang="de-DE" dirty="0">
                <a:latin typeface="Arial"/>
                <a:ea typeface="ＭＳ Ｐゴシック"/>
                <a:cs typeface="Arial"/>
              </a:rPr>
              <a:t> Go, e.g.</a:t>
            </a:r>
          </a:p>
          <a:p>
            <a:pPr marL="171450" indent="-171450">
              <a:buFontTx/>
              <a:buChar char="-"/>
            </a:pPr>
            <a:endParaRPr lang="de-DE" dirty="0">
              <a:latin typeface="Arial"/>
              <a:ea typeface="ＭＳ Ｐゴシック"/>
              <a:cs typeface="Arial"/>
            </a:endParaRPr>
          </a:p>
          <a:p>
            <a:pPr marL="171450" indent="-171450">
              <a:buFontTx/>
              <a:buChar char="-"/>
            </a:pPr>
            <a:r>
              <a:rPr lang="de-DE" dirty="0" err="1">
                <a:latin typeface="Arial"/>
                <a:ea typeface="ＭＳ Ｐゴシック"/>
                <a:cs typeface="Arial"/>
              </a:rPr>
              <a:t>Combining</a:t>
            </a:r>
            <a:r>
              <a:rPr lang="de-DE" dirty="0">
                <a:latin typeface="Arial"/>
                <a:ea typeface="ＭＳ Ｐゴシック"/>
                <a:cs typeface="Arial"/>
              </a:rPr>
              <a:t> </a:t>
            </a:r>
            <a:r>
              <a:rPr lang="de-DE" dirty="0" err="1">
                <a:latin typeface="Arial"/>
                <a:ea typeface="ＭＳ Ｐゴシック"/>
                <a:cs typeface="Arial"/>
              </a:rPr>
              <a:t>these</a:t>
            </a:r>
            <a:r>
              <a:rPr lang="de-DE" dirty="0">
                <a:latin typeface="Arial"/>
                <a:ea typeface="ＭＳ Ｐゴシック"/>
                <a:cs typeface="Arial"/>
              </a:rPr>
              <a:t> </a:t>
            </a:r>
            <a:r>
              <a:rPr lang="de-DE" dirty="0" err="1">
                <a:latin typeface="Arial"/>
                <a:ea typeface="ＭＳ Ｐゴシック"/>
                <a:cs typeface="Arial"/>
              </a:rPr>
              <a:t>three</a:t>
            </a:r>
            <a:r>
              <a:rPr lang="de-DE" dirty="0">
                <a:latin typeface="Arial"/>
                <a:ea typeface="ＭＳ Ｐゴシック"/>
                <a:cs typeface="Arial"/>
              </a:rPr>
              <a:t> </a:t>
            </a:r>
            <a:r>
              <a:rPr lang="de-DE" dirty="0" err="1">
                <a:latin typeface="Arial"/>
                <a:ea typeface="ＭＳ Ｐゴシック"/>
                <a:cs typeface="Arial"/>
              </a:rPr>
              <a:t>big</a:t>
            </a:r>
            <a:r>
              <a:rPr lang="de-DE" dirty="0">
                <a:latin typeface="Arial"/>
                <a:ea typeface="ＭＳ Ｐゴシック"/>
                <a:cs typeface="Arial"/>
              </a:rPr>
              <a:t> </a:t>
            </a:r>
            <a:r>
              <a:rPr lang="de-DE" dirty="0" err="1">
                <a:latin typeface="Arial"/>
                <a:ea typeface="ＭＳ Ｐゴシック"/>
                <a:cs typeface="Arial"/>
              </a:rPr>
              <a:t>features</a:t>
            </a:r>
            <a:r>
              <a:rPr lang="de-DE" dirty="0">
                <a:latin typeface="Arial"/>
                <a:ea typeface="ＭＳ Ｐゴシック"/>
                <a:cs typeface="Arial"/>
              </a:rPr>
              <a:t> </a:t>
            </a:r>
            <a:r>
              <a:rPr lang="de-DE" dirty="0" err="1">
                <a:latin typeface="Arial"/>
                <a:ea typeface="ＭＳ Ｐゴシック"/>
                <a:cs typeface="Arial"/>
              </a:rPr>
              <a:t>of</a:t>
            </a:r>
            <a:r>
              <a:rPr lang="de-DE" dirty="0">
                <a:latin typeface="Arial"/>
                <a:ea typeface="ＭＳ Ｐゴシック"/>
                <a:cs typeface="Arial"/>
              </a:rPr>
              <a:t> AR, </a:t>
            </a:r>
            <a:r>
              <a:rPr lang="de-DE" dirty="0" err="1">
                <a:latin typeface="Arial"/>
                <a:ea typeface="ＭＳ Ｐゴシック"/>
                <a:cs typeface="Arial"/>
              </a:rPr>
              <a:t>which</a:t>
            </a:r>
            <a:r>
              <a:rPr lang="de-DE" dirty="0">
                <a:latin typeface="Arial"/>
                <a:ea typeface="ＭＳ Ｐゴシック"/>
                <a:cs typeface="Arial"/>
              </a:rPr>
              <a:t> </a:t>
            </a:r>
            <a:r>
              <a:rPr lang="de-DE" dirty="0" err="1">
                <a:latin typeface="Arial"/>
                <a:ea typeface="ＭＳ Ｐゴシック"/>
                <a:cs typeface="Arial"/>
              </a:rPr>
              <a:t>are</a:t>
            </a:r>
            <a:r>
              <a:rPr lang="de-DE" dirty="0">
                <a:latin typeface="Arial"/>
                <a:ea typeface="ＭＳ Ｐゴシック"/>
                <a:cs typeface="Arial"/>
              </a:rPr>
              <a:t> </a:t>
            </a:r>
            <a:r>
              <a:rPr lang="de-DE" dirty="0" err="1">
                <a:latin typeface="Arial"/>
                <a:ea typeface="ＭＳ Ｐゴシック"/>
                <a:cs typeface="Arial"/>
              </a:rPr>
              <a:t>bringing</a:t>
            </a:r>
            <a:r>
              <a:rPr lang="de-DE" dirty="0">
                <a:latin typeface="Arial"/>
                <a:ea typeface="ＭＳ Ｐゴシック"/>
                <a:cs typeface="Arial"/>
              </a:rPr>
              <a:t> </a:t>
            </a:r>
            <a:r>
              <a:rPr lang="de-DE" dirty="0" err="1">
                <a:latin typeface="Arial"/>
                <a:ea typeface="ＭＳ Ｐゴシック"/>
                <a:cs typeface="Arial"/>
              </a:rPr>
              <a:t>information</a:t>
            </a:r>
            <a:r>
              <a:rPr lang="de-DE" dirty="0">
                <a:latin typeface="Arial"/>
                <a:ea typeface="ＭＳ Ｐゴシック"/>
                <a:cs typeface="Arial"/>
              </a:rPr>
              <a:t> </a:t>
            </a:r>
            <a:r>
              <a:rPr lang="de-DE" dirty="0" err="1">
                <a:latin typeface="Arial"/>
                <a:ea typeface="ＭＳ Ｐゴシック"/>
                <a:cs typeface="Arial"/>
              </a:rPr>
              <a:t>into</a:t>
            </a:r>
            <a:r>
              <a:rPr lang="de-DE" dirty="0">
                <a:latin typeface="Arial"/>
                <a:ea typeface="ＭＳ Ｐゴシック"/>
                <a:cs typeface="Arial"/>
              </a:rPr>
              <a:t> </a:t>
            </a:r>
            <a:r>
              <a:rPr lang="de-DE" dirty="0" err="1">
                <a:latin typeface="Arial"/>
                <a:ea typeface="ＭＳ Ｐゴシック"/>
                <a:cs typeface="Arial"/>
              </a:rPr>
              <a:t>the</a:t>
            </a:r>
            <a:r>
              <a:rPr lang="de-DE" dirty="0">
                <a:latin typeface="Arial"/>
                <a:ea typeface="ＭＳ Ｐゴシック"/>
                <a:cs typeface="Arial"/>
              </a:rPr>
              <a:t> </a:t>
            </a:r>
            <a:r>
              <a:rPr lang="de-DE" dirty="0" err="1">
                <a:latin typeface="Arial"/>
                <a:ea typeface="ＭＳ Ｐゴシック"/>
                <a:cs typeface="Arial"/>
              </a:rPr>
              <a:t>direct</a:t>
            </a:r>
            <a:r>
              <a:rPr lang="de-DE" dirty="0">
                <a:latin typeface="Arial"/>
                <a:ea typeface="ＭＳ Ｐゴシック"/>
                <a:cs typeface="Arial"/>
              </a:rPr>
              <a:t> </a:t>
            </a:r>
            <a:r>
              <a:rPr lang="de-DE" dirty="0" err="1">
                <a:latin typeface="Arial"/>
                <a:ea typeface="ＭＳ Ｐゴシック"/>
                <a:cs typeface="Arial"/>
              </a:rPr>
              <a:t>field</a:t>
            </a:r>
            <a:r>
              <a:rPr lang="de-DE" dirty="0">
                <a:latin typeface="Arial"/>
                <a:ea typeface="ＭＳ Ｐゴシック"/>
                <a:cs typeface="Arial"/>
              </a:rPr>
              <a:t> </a:t>
            </a:r>
            <a:r>
              <a:rPr lang="de-DE" dirty="0" err="1">
                <a:latin typeface="Arial"/>
                <a:ea typeface="ＭＳ Ｐゴシック"/>
                <a:cs typeface="Arial"/>
              </a:rPr>
              <a:t>of</a:t>
            </a:r>
            <a:r>
              <a:rPr lang="de-DE" dirty="0">
                <a:latin typeface="Arial"/>
                <a:ea typeface="ＭＳ Ｐゴシック"/>
                <a:cs typeface="Arial"/>
              </a:rPr>
              <a:t> </a:t>
            </a:r>
            <a:r>
              <a:rPr lang="de-DE" dirty="0" err="1">
                <a:latin typeface="Arial"/>
                <a:ea typeface="ＭＳ Ｐゴシック"/>
                <a:cs typeface="Arial"/>
              </a:rPr>
              <a:t>view</a:t>
            </a:r>
            <a:r>
              <a:rPr lang="de-DE" dirty="0">
                <a:latin typeface="Arial"/>
                <a:ea typeface="ＭＳ Ｐゴシック"/>
                <a:cs typeface="Arial"/>
              </a:rPr>
              <a:t>, </a:t>
            </a:r>
            <a:r>
              <a:rPr lang="de-DE" dirty="0" err="1">
                <a:latin typeface="Arial"/>
                <a:ea typeface="ＭＳ Ｐゴシック"/>
                <a:cs typeface="Arial"/>
              </a:rPr>
              <a:t>bringing</a:t>
            </a:r>
            <a:r>
              <a:rPr lang="de-DE" dirty="0">
                <a:latin typeface="Arial"/>
                <a:ea typeface="ＭＳ Ｐゴシック"/>
                <a:cs typeface="Arial"/>
              </a:rPr>
              <a:t> </a:t>
            </a:r>
            <a:r>
              <a:rPr lang="de-DE" dirty="0" err="1">
                <a:latin typeface="Arial"/>
                <a:ea typeface="ＭＳ Ｐゴシック"/>
                <a:cs typeface="Arial"/>
              </a:rPr>
              <a:t>instructions</a:t>
            </a:r>
            <a:r>
              <a:rPr lang="de-DE" dirty="0">
                <a:latin typeface="Arial"/>
                <a:ea typeface="ＭＳ Ｐゴシック"/>
                <a:cs typeface="Arial"/>
              </a:rPr>
              <a:t> </a:t>
            </a:r>
            <a:r>
              <a:rPr lang="de-DE" dirty="0" err="1">
                <a:latin typeface="Arial"/>
                <a:ea typeface="ＭＳ Ｐゴシック"/>
                <a:cs typeface="Arial"/>
              </a:rPr>
              <a:t>from</a:t>
            </a:r>
            <a:r>
              <a:rPr lang="de-DE" dirty="0">
                <a:latin typeface="Arial"/>
                <a:ea typeface="ＭＳ Ｐゴシック"/>
                <a:cs typeface="Arial"/>
              </a:rPr>
              <a:t> </a:t>
            </a:r>
            <a:r>
              <a:rPr lang="de-DE" dirty="0" err="1">
                <a:latin typeface="Arial"/>
                <a:ea typeface="ＭＳ Ｐゴシック"/>
                <a:cs typeface="Arial"/>
              </a:rPr>
              <a:t>paper</a:t>
            </a:r>
            <a:r>
              <a:rPr lang="de-DE" dirty="0">
                <a:latin typeface="Arial"/>
                <a:ea typeface="ＭＳ Ｐゴシック"/>
                <a:cs typeface="Arial"/>
              </a:rPr>
              <a:t> </a:t>
            </a:r>
            <a:r>
              <a:rPr lang="de-DE" dirty="0" err="1">
                <a:latin typeface="Arial"/>
                <a:ea typeface="ＭＳ Ｐゴシック"/>
                <a:cs typeface="Arial"/>
              </a:rPr>
              <a:t>into</a:t>
            </a:r>
            <a:r>
              <a:rPr lang="de-DE" dirty="0">
                <a:latin typeface="Arial"/>
                <a:ea typeface="ＭＳ Ｐゴシック"/>
                <a:cs typeface="Arial"/>
              </a:rPr>
              <a:t> 3D </a:t>
            </a:r>
            <a:r>
              <a:rPr lang="de-DE" dirty="0" err="1">
                <a:latin typeface="Arial"/>
                <a:ea typeface="ＭＳ Ｐゴシック"/>
                <a:cs typeface="Arial"/>
              </a:rPr>
              <a:t>models</a:t>
            </a:r>
            <a:r>
              <a:rPr lang="de-DE" dirty="0">
                <a:latin typeface="Arial"/>
                <a:ea typeface="ＭＳ Ｐゴシック"/>
                <a:cs typeface="Arial"/>
              </a:rPr>
              <a:t> and </a:t>
            </a:r>
            <a:r>
              <a:rPr lang="de-DE" dirty="0" err="1">
                <a:latin typeface="Arial"/>
                <a:ea typeface="ＭＳ Ｐゴシック"/>
                <a:cs typeface="Arial"/>
              </a:rPr>
              <a:t>using</a:t>
            </a:r>
            <a:r>
              <a:rPr lang="de-DE" dirty="0">
                <a:latin typeface="Arial"/>
                <a:ea typeface="ＭＳ Ｐゴシック"/>
                <a:cs typeface="Arial"/>
              </a:rPr>
              <a:t> all </a:t>
            </a:r>
            <a:r>
              <a:rPr lang="de-DE" dirty="0" err="1">
                <a:latin typeface="Arial"/>
                <a:ea typeface="ＭＳ Ｐゴシック"/>
                <a:cs typeface="Arial"/>
              </a:rPr>
              <a:t>this</a:t>
            </a:r>
            <a:r>
              <a:rPr lang="de-DE" dirty="0">
                <a:latin typeface="Arial"/>
                <a:ea typeface="ＭＳ Ｐゴシック"/>
                <a:cs typeface="Arial"/>
              </a:rPr>
              <a:t> </a:t>
            </a:r>
            <a:r>
              <a:rPr lang="de-DE" dirty="0" err="1">
                <a:latin typeface="Arial"/>
                <a:ea typeface="ＭＳ Ｐゴシック"/>
                <a:cs typeface="Arial"/>
              </a:rPr>
              <a:t>which</a:t>
            </a:r>
            <a:r>
              <a:rPr lang="de-DE" dirty="0">
                <a:latin typeface="Arial"/>
                <a:ea typeface="ＭＳ Ｐゴシック"/>
                <a:cs typeface="Arial"/>
              </a:rPr>
              <a:t> </a:t>
            </a:r>
            <a:r>
              <a:rPr lang="de-DE" dirty="0" err="1">
                <a:latin typeface="Arial"/>
                <a:ea typeface="ＭＳ Ｐゴシック"/>
                <a:cs typeface="Arial"/>
              </a:rPr>
              <a:t>smartphone</a:t>
            </a:r>
            <a:r>
              <a:rPr lang="de-DE" dirty="0">
                <a:latin typeface="Arial"/>
                <a:ea typeface="ＭＳ Ｐゴシック"/>
                <a:cs typeface="Arial"/>
              </a:rPr>
              <a:t>, </a:t>
            </a:r>
            <a:r>
              <a:rPr lang="de-DE" dirty="0" err="1">
                <a:latin typeface="Arial"/>
                <a:ea typeface="ＭＳ Ｐゴシック"/>
                <a:cs typeface="Arial"/>
              </a:rPr>
              <a:t>it</a:t>
            </a:r>
            <a:r>
              <a:rPr lang="de-DE" dirty="0">
                <a:latin typeface="Arial"/>
                <a:ea typeface="ＭＳ Ｐゴシック"/>
                <a:cs typeface="Arial"/>
              </a:rPr>
              <a:t> </a:t>
            </a:r>
            <a:r>
              <a:rPr lang="de-DE" dirty="0" err="1">
                <a:latin typeface="Arial"/>
                <a:ea typeface="ＭＳ Ｐゴシック"/>
                <a:cs typeface="Arial"/>
              </a:rPr>
              <a:t>is</a:t>
            </a:r>
            <a:r>
              <a:rPr lang="de-DE" dirty="0">
                <a:latin typeface="Arial"/>
                <a:ea typeface="ＭＳ Ｐゴシック"/>
                <a:cs typeface="Arial"/>
              </a:rPr>
              <a:t> </a:t>
            </a:r>
            <a:r>
              <a:rPr lang="de-DE" dirty="0" err="1">
                <a:latin typeface="Arial"/>
                <a:ea typeface="ＭＳ Ｐゴシック"/>
                <a:cs typeface="Arial"/>
              </a:rPr>
              <a:t>well</a:t>
            </a:r>
            <a:r>
              <a:rPr lang="de-DE" dirty="0">
                <a:latin typeface="Arial"/>
                <a:ea typeface="ＭＳ Ｐゴシック"/>
                <a:cs typeface="Arial"/>
              </a:rPr>
              <a:t> </a:t>
            </a:r>
            <a:r>
              <a:rPr lang="de-DE" dirty="0" err="1">
                <a:latin typeface="Arial"/>
                <a:ea typeface="ＭＳ Ｐゴシック"/>
                <a:cs typeface="Arial"/>
              </a:rPr>
              <a:t>suited</a:t>
            </a:r>
            <a:r>
              <a:rPr lang="de-DE" dirty="0">
                <a:latin typeface="Arial"/>
                <a:ea typeface="ＭＳ Ｐゴシック"/>
                <a:cs typeface="Arial"/>
              </a:rPr>
              <a:t> </a:t>
            </a:r>
            <a:r>
              <a:rPr lang="de-DE" dirty="0" err="1">
                <a:latin typeface="Arial"/>
                <a:ea typeface="ＭＳ Ｐゴシック"/>
                <a:cs typeface="Arial"/>
              </a:rPr>
              <a:t>for</a:t>
            </a:r>
            <a:r>
              <a:rPr lang="de-DE" dirty="0">
                <a:latin typeface="Arial"/>
                <a:ea typeface="ＭＳ Ｐゴシック"/>
                <a:cs typeface="Arial"/>
              </a:rPr>
              <a:t> </a:t>
            </a:r>
            <a:r>
              <a:rPr lang="de-DE" dirty="0" err="1">
                <a:latin typeface="Arial"/>
                <a:ea typeface="ＭＳ Ｐゴシック"/>
                <a:cs typeface="Arial"/>
              </a:rPr>
              <a:t>using</a:t>
            </a:r>
            <a:r>
              <a:rPr lang="de-DE" dirty="0">
                <a:latin typeface="Arial"/>
                <a:ea typeface="ＭＳ Ｐゴシック"/>
                <a:cs typeface="Arial"/>
              </a:rPr>
              <a:t> </a:t>
            </a:r>
            <a:r>
              <a:rPr lang="de-DE" dirty="0" err="1">
                <a:latin typeface="Arial"/>
                <a:ea typeface="ＭＳ Ｐゴシック"/>
                <a:cs typeface="Arial"/>
              </a:rPr>
              <a:t>it</a:t>
            </a:r>
            <a:r>
              <a:rPr lang="de-DE" dirty="0">
                <a:latin typeface="Arial"/>
                <a:ea typeface="ＭＳ Ｐゴシック"/>
                <a:cs typeface="Arial"/>
              </a:rPr>
              <a:t> in </a:t>
            </a:r>
            <a:r>
              <a:rPr lang="de-DE" dirty="0" err="1">
                <a:latin typeface="Arial"/>
                <a:ea typeface="ＭＳ Ｐゴシック"/>
                <a:cs typeface="Arial"/>
              </a:rPr>
              <a:t>chemistry</a:t>
            </a:r>
            <a:r>
              <a:rPr lang="de-DE" dirty="0">
                <a:latin typeface="Arial"/>
                <a:ea typeface="ＭＳ Ｐゴシック"/>
                <a:cs typeface="Arial"/>
              </a:rPr>
              <a:t> </a:t>
            </a:r>
            <a:r>
              <a:rPr lang="de-DE" dirty="0" err="1">
                <a:latin typeface="Arial"/>
                <a:ea typeface="ＭＳ Ｐゴシック"/>
                <a:cs typeface="Arial"/>
              </a:rPr>
              <a:t>classes</a:t>
            </a:r>
            <a:endParaRPr lang="de-DE" dirty="0">
              <a:latin typeface="Arial"/>
              <a:ea typeface="ＭＳ Ｐゴシック"/>
              <a:cs typeface="Arial"/>
            </a:endParaRPr>
          </a:p>
        </p:txBody>
      </p:sp>
      <p:sp>
        <p:nvSpPr>
          <p:cNvPr id="4" name="Foliennummernplatzhalter 3"/>
          <p:cNvSpPr>
            <a:spLocks noGrp="1"/>
          </p:cNvSpPr>
          <p:nvPr>
            <p:ph type="sldNum" sz="quarter" idx="10"/>
          </p:nvPr>
        </p:nvSpPr>
        <p:spPr/>
        <p:txBody>
          <a:bodyPr/>
          <a:lstStyle/>
          <a:p>
            <a:fld id="{741E7853-A490-4F42-A560-8CD18868D997}" type="slidenum">
              <a:rPr lang="de-DE" smtClean="0"/>
              <a:pPr/>
              <a:t>2</a:t>
            </a:fld>
            <a:endParaRPr lang="de-DE"/>
          </a:p>
        </p:txBody>
      </p:sp>
    </p:spTree>
    <p:extLst>
      <p:ext uri="{BB962C8B-B14F-4D97-AF65-F5344CB8AC3E}">
        <p14:creationId xmlns:p14="http://schemas.microsoft.com/office/powerpoint/2010/main" val="33644698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latin typeface="Arial"/>
                <a:ea typeface="ＭＳ Ｐゴシック"/>
                <a:cs typeface="Arial"/>
              </a:rPr>
              <a:t>- Chemistry </a:t>
            </a:r>
            <a:r>
              <a:rPr lang="de-DE" dirty="0" err="1">
                <a:latin typeface="Arial"/>
                <a:ea typeface="ＭＳ Ｐゴシック"/>
                <a:cs typeface="Arial"/>
              </a:rPr>
              <a:t>is</a:t>
            </a:r>
            <a:r>
              <a:rPr lang="de-DE" dirty="0">
                <a:latin typeface="Arial"/>
                <a:ea typeface="ＭＳ Ｐゴシック"/>
                <a:cs typeface="Arial"/>
              </a:rPr>
              <a:t> </a:t>
            </a:r>
            <a:r>
              <a:rPr lang="de-DE" dirty="0" err="1">
                <a:latin typeface="Arial"/>
                <a:ea typeface="ＭＳ Ｐゴシック"/>
                <a:cs typeface="Arial"/>
              </a:rPr>
              <a:t>hard</a:t>
            </a:r>
            <a:r>
              <a:rPr lang="de-DE" dirty="0">
                <a:latin typeface="Arial"/>
                <a:ea typeface="ＭＳ Ｐゴシック"/>
                <a:cs typeface="Arial"/>
              </a:rPr>
              <a:t> </a:t>
            </a:r>
            <a:r>
              <a:rPr lang="de-DE" dirty="0" err="1">
                <a:latin typeface="Arial"/>
                <a:ea typeface="ＭＳ Ｐゴシック"/>
                <a:cs typeface="Arial"/>
              </a:rPr>
              <a:t>to</a:t>
            </a:r>
            <a:r>
              <a:rPr lang="de-DE" dirty="0">
                <a:latin typeface="Arial"/>
                <a:ea typeface="ＭＳ Ｐゴシック"/>
                <a:cs typeface="Arial"/>
              </a:rPr>
              <a:t> </a:t>
            </a:r>
            <a:r>
              <a:rPr lang="de-DE" dirty="0" err="1">
                <a:latin typeface="Arial"/>
                <a:ea typeface="ＭＳ Ｐゴシック"/>
                <a:cs typeface="Arial"/>
              </a:rPr>
              <a:t>visualize</a:t>
            </a:r>
            <a:r>
              <a:rPr lang="de-DE" dirty="0">
                <a:latin typeface="Arial"/>
                <a:ea typeface="ＭＳ Ｐゴシック"/>
                <a:cs typeface="Arial"/>
              </a:rPr>
              <a:t> </a:t>
            </a:r>
            <a:r>
              <a:rPr lang="de-DE" dirty="0" err="1">
                <a:latin typeface="Arial"/>
                <a:ea typeface="ＭＳ Ｐゴシック"/>
                <a:cs typeface="Arial"/>
              </a:rPr>
              <a:t>since</a:t>
            </a:r>
            <a:r>
              <a:rPr lang="de-DE" dirty="0">
                <a:latin typeface="Arial"/>
                <a:ea typeface="ＭＳ Ｐゴシック"/>
                <a:cs typeface="Arial"/>
              </a:rPr>
              <a:t> </a:t>
            </a:r>
            <a:r>
              <a:rPr lang="de-DE" dirty="0" err="1">
                <a:latin typeface="Arial"/>
                <a:ea typeface="ＭＳ Ｐゴシック"/>
                <a:cs typeface="Arial"/>
              </a:rPr>
              <a:t>it</a:t>
            </a:r>
            <a:r>
              <a:rPr lang="de-DE" dirty="0">
                <a:latin typeface="Arial"/>
                <a:ea typeface="ＭＳ Ｐゴシック"/>
                <a:cs typeface="Arial"/>
              </a:rPr>
              <a:t> </a:t>
            </a:r>
            <a:r>
              <a:rPr lang="de-DE" dirty="0" err="1">
                <a:latin typeface="Arial"/>
                <a:ea typeface="ＭＳ Ｐゴシック"/>
                <a:cs typeface="Arial"/>
              </a:rPr>
              <a:t>happens</a:t>
            </a:r>
            <a:r>
              <a:rPr lang="de-DE" dirty="0">
                <a:latin typeface="Arial"/>
                <a:ea typeface="ＭＳ Ｐゴシック"/>
                <a:cs typeface="Arial"/>
              </a:rPr>
              <a:t> on a </a:t>
            </a:r>
            <a:r>
              <a:rPr lang="de-DE" dirty="0" err="1">
                <a:latin typeface="Arial"/>
                <a:ea typeface="ＭＳ Ｐゴシック"/>
                <a:cs typeface="Arial"/>
              </a:rPr>
              <a:t>molecular</a:t>
            </a:r>
            <a:r>
              <a:rPr lang="de-DE" dirty="0">
                <a:latin typeface="Arial"/>
                <a:ea typeface="ＭＳ Ｐゴシック"/>
                <a:cs typeface="Arial"/>
              </a:rPr>
              <a:t> </a:t>
            </a:r>
            <a:r>
              <a:rPr lang="de-DE" dirty="0" err="1">
                <a:latin typeface="Arial"/>
                <a:ea typeface="ＭＳ Ｐゴシック"/>
                <a:cs typeface="Arial"/>
              </a:rPr>
              <a:t>level</a:t>
            </a:r>
            <a:endParaRPr lang="de-DE" dirty="0">
              <a:latin typeface="Arial"/>
              <a:ea typeface="ＭＳ Ｐゴシック"/>
              <a:cs typeface="Arial"/>
            </a:endParaRPr>
          </a:p>
          <a:p>
            <a:r>
              <a:rPr lang="de-DE" dirty="0">
                <a:latin typeface="Arial"/>
                <a:ea typeface="ＭＳ Ｐゴシック"/>
                <a:cs typeface="Arial"/>
              </a:rPr>
              <a:t>- </a:t>
            </a:r>
            <a:r>
              <a:rPr lang="de-DE" dirty="0" err="1">
                <a:latin typeface="Arial"/>
                <a:ea typeface="ＭＳ Ｐゴシック"/>
                <a:cs typeface="Arial"/>
              </a:rPr>
              <a:t>Students</a:t>
            </a:r>
            <a:r>
              <a:rPr lang="de-DE" dirty="0">
                <a:latin typeface="Arial"/>
                <a:ea typeface="ＭＳ Ｐゴシック"/>
                <a:cs typeface="Arial"/>
              </a:rPr>
              <a:t> </a:t>
            </a:r>
            <a:r>
              <a:rPr lang="de-DE" dirty="0" err="1">
                <a:latin typeface="Arial"/>
                <a:ea typeface="ＭＳ Ｐゴシック"/>
                <a:cs typeface="Arial"/>
              </a:rPr>
              <a:t>often</a:t>
            </a:r>
            <a:r>
              <a:rPr lang="de-DE" dirty="0">
                <a:latin typeface="Arial"/>
                <a:ea typeface="ＭＳ Ｐゴシック"/>
                <a:cs typeface="Arial"/>
              </a:rPr>
              <a:t> </a:t>
            </a:r>
            <a:r>
              <a:rPr lang="de-DE" dirty="0" err="1">
                <a:latin typeface="Arial"/>
                <a:ea typeface="ＭＳ Ｐゴシック"/>
                <a:cs typeface="Arial"/>
              </a:rPr>
              <a:t>only</a:t>
            </a:r>
            <a:r>
              <a:rPr lang="de-DE" dirty="0">
                <a:latin typeface="Arial"/>
                <a:ea typeface="ＭＳ Ｐゴシック"/>
                <a:cs typeface="Arial"/>
              </a:rPr>
              <a:t> </a:t>
            </a:r>
            <a:r>
              <a:rPr lang="de-DE" dirty="0" err="1">
                <a:latin typeface="Arial"/>
                <a:ea typeface="ＭＳ Ｐゴシック"/>
                <a:cs typeface="Arial"/>
              </a:rPr>
              <a:t>see</a:t>
            </a:r>
            <a:r>
              <a:rPr lang="de-DE" dirty="0">
                <a:latin typeface="Arial"/>
                <a:ea typeface="ＭＳ Ｐゴシック"/>
                <a:cs typeface="Arial"/>
              </a:rPr>
              <a:t> </a:t>
            </a:r>
            <a:r>
              <a:rPr lang="de-DE" dirty="0" err="1">
                <a:latin typeface="Arial"/>
                <a:ea typeface="ＭＳ Ｐゴシック"/>
                <a:cs typeface="Arial"/>
              </a:rPr>
              <a:t>the</a:t>
            </a:r>
            <a:r>
              <a:rPr lang="de-DE" dirty="0">
                <a:latin typeface="Arial"/>
                <a:ea typeface="ＭＳ Ｐゴシック"/>
                <a:cs typeface="Arial"/>
              </a:rPr>
              <a:t> </a:t>
            </a:r>
            <a:r>
              <a:rPr lang="de-DE" dirty="0" err="1">
                <a:latin typeface="Arial"/>
                <a:ea typeface="ＭＳ Ｐゴシック"/>
                <a:cs typeface="Arial"/>
              </a:rPr>
              <a:t>result</a:t>
            </a:r>
            <a:r>
              <a:rPr lang="de-DE" dirty="0">
                <a:latin typeface="Arial"/>
                <a:ea typeface="ＭＳ Ｐゴシック"/>
                <a:cs typeface="Arial"/>
              </a:rPr>
              <a:t>, e.g. </a:t>
            </a:r>
            <a:r>
              <a:rPr lang="de-DE" dirty="0" err="1">
                <a:latin typeface="Arial"/>
                <a:ea typeface="ＭＳ Ｐゴシック"/>
                <a:cs typeface="Arial"/>
              </a:rPr>
              <a:t>changing</a:t>
            </a:r>
            <a:r>
              <a:rPr lang="de-DE" dirty="0">
                <a:latin typeface="Arial"/>
                <a:ea typeface="ＭＳ Ｐゴシック"/>
                <a:cs typeface="Arial"/>
              </a:rPr>
              <a:t> </a:t>
            </a:r>
            <a:r>
              <a:rPr lang="de-DE" dirty="0" err="1">
                <a:latin typeface="Arial"/>
                <a:ea typeface="ＭＳ Ｐゴシック"/>
                <a:cs typeface="Arial"/>
              </a:rPr>
              <a:t>colors</a:t>
            </a:r>
            <a:r>
              <a:rPr lang="de-DE" dirty="0">
                <a:latin typeface="Arial"/>
                <a:ea typeface="ＭＳ Ｐゴシック"/>
                <a:cs typeface="Arial"/>
              </a:rPr>
              <a:t> </a:t>
            </a:r>
            <a:r>
              <a:rPr lang="de-DE" dirty="0" err="1">
                <a:latin typeface="Arial"/>
                <a:ea typeface="ＭＳ Ｐゴシック"/>
                <a:cs typeface="Arial"/>
              </a:rPr>
              <a:t>for</a:t>
            </a:r>
            <a:r>
              <a:rPr lang="de-DE" dirty="0">
                <a:latin typeface="Arial"/>
                <a:ea typeface="ＭＳ Ｐゴシック"/>
                <a:cs typeface="Arial"/>
              </a:rPr>
              <a:t> </a:t>
            </a:r>
            <a:r>
              <a:rPr lang="de-DE" dirty="0" err="1">
                <a:latin typeface="Arial"/>
                <a:ea typeface="ＭＳ Ｐゴシック"/>
                <a:cs typeface="Arial"/>
              </a:rPr>
              <a:t>changing</a:t>
            </a:r>
            <a:r>
              <a:rPr lang="de-DE" dirty="0">
                <a:latin typeface="Arial"/>
                <a:ea typeface="ＭＳ Ｐゴシック"/>
                <a:cs typeface="Arial"/>
              </a:rPr>
              <a:t> pH </a:t>
            </a:r>
            <a:r>
              <a:rPr lang="de-DE" dirty="0" err="1">
                <a:latin typeface="Arial"/>
                <a:ea typeface="ＭＳ Ｐゴシック"/>
                <a:cs typeface="Arial"/>
              </a:rPr>
              <a:t>values</a:t>
            </a:r>
            <a:r>
              <a:rPr lang="de-DE" dirty="0">
                <a:latin typeface="Arial"/>
                <a:ea typeface="ＭＳ Ｐゴシック"/>
                <a:cs typeface="Arial"/>
              </a:rPr>
              <a:t>, but </a:t>
            </a:r>
            <a:r>
              <a:rPr lang="de-DE" dirty="0" err="1">
                <a:latin typeface="Arial"/>
                <a:ea typeface="ＭＳ Ｐゴシック"/>
                <a:cs typeface="Arial"/>
              </a:rPr>
              <a:t>they</a:t>
            </a:r>
            <a:r>
              <a:rPr lang="de-DE" dirty="0">
                <a:latin typeface="Arial"/>
                <a:ea typeface="ＭＳ Ｐゴシック"/>
                <a:cs typeface="Arial"/>
              </a:rPr>
              <a:t> </a:t>
            </a:r>
            <a:r>
              <a:rPr lang="de-DE" dirty="0" err="1">
                <a:latin typeface="Arial"/>
                <a:ea typeface="ＭＳ Ｐゴシック"/>
                <a:cs typeface="Arial"/>
              </a:rPr>
              <a:t>don't</a:t>
            </a:r>
            <a:r>
              <a:rPr lang="de-DE" dirty="0">
                <a:latin typeface="Arial"/>
                <a:ea typeface="ＭＳ Ｐゴシック"/>
                <a:cs typeface="Arial"/>
              </a:rPr>
              <a:t> </a:t>
            </a:r>
            <a:r>
              <a:rPr lang="de-DE" dirty="0" err="1">
                <a:latin typeface="Arial"/>
                <a:ea typeface="ＭＳ Ｐゴシック"/>
                <a:cs typeface="Arial"/>
              </a:rPr>
              <a:t>see</a:t>
            </a:r>
            <a:r>
              <a:rPr lang="de-DE" dirty="0">
                <a:latin typeface="Arial"/>
                <a:ea typeface="ＭＳ Ｐゴシック"/>
                <a:cs typeface="Arial"/>
              </a:rPr>
              <a:t> </a:t>
            </a:r>
            <a:r>
              <a:rPr lang="de-DE" dirty="0" err="1">
                <a:latin typeface="Arial"/>
                <a:ea typeface="ＭＳ Ｐゴシック"/>
                <a:cs typeface="Arial"/>
              </a:rPr>
              <a:t>what</a:t>
            </a:r>
            <a:r>
              <a:rPr lang="de-DE" dirty="0">
                <a:latin typeface="Arial"/>
                <a:ea typeface="ＭＳ Ｐゴシック"/>
                <a:cs typeface="Arial"/>
              </a:rPr>
              <a:t> </a:t>
            </a:r>
            <a:r>
              <a:rPr lang="de-DE" dirty="0" err="1">
                <a:latin typeface="Arial"/>
                <a:ea typeface="ＭＳ Ｐゴシック"/>
                <a:cs typeface="Arial"/>
              </a:rPr>
              <a:t>happens</a:t>
            </a:r>
            <a:endParaRPr lang="de-DE" dirty="0">
              <a:latin typeface="Arial"/>
              <a:ea typeface="ＭＳ Ｐゴシック"/>
              <a:cs typeface="Arial"/>
            </a:endParaRPr>
          </a:p>
          <a:p>
            <a:r>
              <a:rPr lang="de-DE" dirty="0">
                <a:latin typeface="Arial"/>
                <a:ea typeface="ＭＳ Ｐゴシック"/>
                <a:cs typeface="Arial"/>
              </a:rPr>
              <a:t>- </a:t>
            </a:r>
            <a:r>
              <a:rPr lang="de-DE" dirty="0" err="1">
                <a:latin typeface="Arial"/>
                <a:ea typeface="ＭＳ Ｐゴシック"/>
                <a:cs typeface="Arial"/>
              </a:rPr>
              <a:t>results</a:t>
            </a:r>
            <a:r>
              <a:rPr lang="de-DE" dirty="0">
                <a:latin typeface="Arial"/>
                <a:ea typeface="ＭＳ Ｐゴシック"/>
                <a:cs typeface="Arial"/>
              </a:rPr>
              <a:t> in </a:t>
            </a:r>
            <a:r>
              <a:rPr lang="de-DE" dirty="0" err="1">
                <a:latin typeface="Arial"/>
                <a:ea typeface="ＭＳ Ｐゴシック"/>
                <a:cs typeface="Arial"/>
              </a:rPr>
              <a:t>lacking</a:t>
            </a:r>
            <a:r>
              <a:rPr lang="de-DE" dirty="0">
                <a:latin typeface="Arial"/>
                <a:ea typeface="ＭＳ Ｐゴシック"/>
                <a:cs typeface="Arial"/>
              </a:rPr>
              <a:t> </a:t>
            </a:r>
            <a:r>
              <a:rPr lang="de-DE" dirty="0" err="1">
                <a:latin typeface="Arial"/>
                <a:ea typeface="ＭＳ Ｐゴシック"/>
                <a:cs typeface="Arial"/>
              </a:rPr>
              <a:t>knowledge</a:t>
            </a:r>
            <a:r>
              <a:rPr lang="de-DE" dirty="0">
                <a:latin typeface="Arial"/>
                <a:ea typeface="ＭＳ Ｐゴシック"/>
                <a:cs typeface="Arial"/>
              </a:rPr>
              <a:t> </a:t>
            </a:r>
            <a:r>
              <a:rPr lang="de-DE" dirty="0" err="1">
                <a:latin typeface="Arial"/>
                <a:ea typeface="ＭＳ Ｐゴシック"/>
                <a:cs typeface="Arial"/>
              </a:rPr>
              <a:t>about</a:t>
            </a:r>
            <a:r>
              <a:rPr lang="de-DE" dirty="0">
                <a:latin typeface="Arial"/>
                <a:ea typeface="ＭＳ Ｐゴシック"/>
                <a:cs typeface="Arial"/>
              </a:rPr>
              <a:t> </a:t>
            </a:r>
            <a:r>
              <a:rPr lang="de-DE" dirty="0" err="1">
                <a:latin typeface="Arial"/>
                <a:ea typeface="ＭＳ Ｐゴシック"/>
                <a:cs typeface="Arial"/>
              </a:rPr>
              <a:t>chemistry</a:t>
            </a:r>
            <a:br>
              <a:rPr lang="de-DE" dirty="0">
                <a:ea typeface="ＭＳ Ｐゴシック"/>
              </a:rPr>
            </a:br>
            <a:endParaRPr lang="de-DE" dirty="0">
              <a:ea typeface="ＭＳ Ｐゴシック"/>
            </a:endParaRPr>
          </a:p>
          <a:p>
            <a:pPr marL="171450" indent="-171450">
              <a:buFontTx/>
              <a:buChar char="-"/>
            </a:pPr>
            <a:r>
              <a:rPr lang="de-DE" dirty="0">
                <a:ea typeface="ＭＳ Ｐゴシック"/>
              </a:rPr>
              <a:t>Buffer </a:t>
            </a:r>
            <a:r>
              <a:rPr lang="de-DE" dirty="0" err="1">
                <a:ea typeface="ＭＳ Ｐゴシック"/>
              </a:rPr>
              <a:t>Reactions</a:t>
            </a:r>
            <a:r>
              <a:rPr lang="de-DE" dirty="0">
                <a:ea typeface="ＭＳ Ｐゴシック"/>
              </a:rPr>
              <a:t> </a:t>
            </a:r>
            <a:r>
              <a:rPr lang="de-DE" dirty="0" err="1">
                <a:ea typeface="ＭＳ Ｐゴシック"/>
              </a:rPr>
              <a:t>is</a:t>
            </a:r>
            <a:r>
              <a:rPr lang="de-DE" dirty="0">
                <a:ea typeface="ＭＳ Ｐゴシック"/>
              </a:rPr>
              <a:t> a </a:t>
            </a:r>
            <a:r>
              <a:rPr lang="de-DE" dirty="0" err="1">
                <a:ea typeface="ＭＳ Ｐゴシック"/>
              </a:rPr>
              <a:t>topic</a:t>
            </a:r>
            <a:r>
              <a:rPr lang="de-DE" dirty="0">
                <a:ea typeface="ＭＳ Ｐゴシック"/>
              </a:rPr>
              <a:t> </a:t>
            </a:r>
            <a:r>
              <a:rPr lang="de-DE" dirty="0" err="1">
                <a:ea typeface="ＭＳ Ｐゴシック"/>
              </a:rPr>
              <a:t>that</a:t>
            </a:r>
            <a:r>
              <a:rPr lang="de-DE" dirty="0">
                <a:ea typeface="ＭＳ Ｐゴシック"/>
              </a:rPr>
              <a:t> </a:t>
            </a:r>
            <a:r>
              <a:rPr lang="de-DE" dirty="0" err="1">
                <a:ea typeface="ＭＳ Ｐゴシック"/>
              </a:rPr>
              <a:t>combines</a:t>
            </a:r>
            <a:r>
              <a:rPr lang="de-DE" dirty="0">
                <a:ea typeface="ＭＳ Ｐゴシック"/>
              </a:rPr>
              <a:t> a </a:t>
            </a:r>
            <a:r>
              <a:rPr lang="de-DE" dirty="0" err="1">
                <a:ea typeface="ＭＳ Ｐゴシック"/>
              </a:rPr>
              <a:t>lot</a:t>
            </a:r>
            <a:r>
              <a:rPr lang="de-DE" dirty="0">
                <a:ea typeface="ＭＳ Ｐゴシック"/>
              </a:rPr>
              <a:t> </a:t>
            </a:r>
            <a:r>
              <a:rPr lang="de-DE" dirty="0" err="1">
                <a:ea typeface="ＭＳ Ｐゴシック"/>
              </a:rPr>
              <a:t>of</a:t>
            </a:r>
            <a:r>
              <a:rPr lang="de-DE" dirty="0">
                <a:ea typeface="ＭＳ Ｐゴシック"/>
              </a:rPr>
              <a:t> </a:t>
            </a:r>
            <a:r>
              <a:rPr lang="de-DE" dirty="0" err="1">
                <a:ea typeface="ＭＳ Ｐゴシック"/>
              </a:rPr>
              <a:t>knowledge</a:t>
            </a:r>
            <a:r>
              <a:rPr lang="de-DE" dirty="0">
                <a:ea typeface="ＭＳ Ｐゴシック"/>
              </a:rPr>
              <a:t>: pH </a:t>
            </a:r>
            <a:r>
              <a:rPr lang="de-DE" dirty="0" err="1">
                <a:ea typeface="ＭＳ Ｐゴシック"/>
              </a:rPr>
              <a:t>value</a:t>
            </a:r>
            <a:r>
              <a:rPr lang="de-DE" dirty="0">
                <a:ea typeface="ＭＳ Ｐゴシック"/>
              </a:rPr>
              <a:t>, </a:t>
            </a:r>
            <a:r>
              <a:rPr lang="de-DE" dirty="0" err="1">
                <a:ea typeface="ＭＳ Ｐゴシック"/>
              </a:rPr>
              <a:t>acid</a:t>
            </a:r>
            <a:r>
              <a:rPr lang="de-DE" dirty="0">
                <a:ea typeface="ＭＳ Ｐゴシック"/>
              </a:rPr>
              <a:t> and </a:t>
            </a:r>
            <a:r>
              <a:rPr lang="de-DE" dirty="0" err="1">
                <a:ea typeface="ＭＳ Ｐゴシック"/>
              </a:rPr>
              <a:t>base</a:t>
            </a:r>
            <a:r>
              <a:rPr lang="de-DE" dirty="0">
                <a:ea typeface="ＭＳ Ｐゴシック"/>
              </a:rPr>
              <a:t> </a:t>
            </a:r>
            <a:r>
              <a:rPr lang="de-DE" dirty="0" err="1">
                <a:ea typeface="ＭＳ Ｐゴシック"/>
              </a:rPr>
              <a:t>reactions</a:t>
            </a:r>
            <a:r>
              <a:rPr lang="de-DE" dirty="0">
                <a:ea typeface="ＭＳ Ｐゴシック"/>
              </a:rPr>
              <a:t>, </a:t>
            </a:r>
            <a:r>
              <a:rPr lang="de-DE" dirty="0" err="1">
                <a:ea typeface="ＭＳ Ｐゴシック"/>
              </a:rPr>
              <a:t>equilibrium</a:t>
            </a:r>
            <a:r>
              <a:rPr lang="de-DE" dirty="0">
                <a:ea typeface="ＭＳ Ｐゴシック"/>
              </a:rPr>
              <a:t> </a:t>
            </a:r>
            <a:r>
              <a:rPr lang="de-DE" dirty="0" err="1">
                <a:ea typeface="ＭＳ Ｐゴシック"/>
              </a:rPr>
              <a:t>reactions</a:t>
            </a:r>
            <a:r>
              <a:rPr lang="de-DE" dirty="0">
                <a:ea typeface="ＭＳ Ｐゴシック"/>
              </a:rPr>
              <a:t>, </a:t>
            </a:r>
            <a:r>
              <a:rPr lang="de-DE" dirty="0" err="1">
                <a:ea typeface="ＭＳ Ｐゴシック"/>
              </a:rPr>
              <a:t>transform</a:t>
            </a:r>
            <a:r>
              <a:rPr lang="de-DE" dirty="0">
                <a:ea typeface="ＭＳ Ｐゴシック"/>
              </a:rPr>
              <a:t> </a:t>
            </a:r>
            <a:r>
              <a:rPr lang="de-DE" dirty="0" err="1">
                <a:ea typeface="ＭＳ Ｐゴシック"/>
              </a:rPr>
              <a:t>formulas</a:t>
            </a:r>
            <a:r>
              <a:rPr lang="de-DE" dirty="0">
                <a:ea typeface="ＭＳ Ｐゴシック"/>
              </a:rPr>
              <a:t> and </a:t>
            </a:r>
            <a:r>
              <a:rPr lang="de-DE" dirty="0" err="1">
                <a:ea typeface="ＭＳ Ｐゴシック"/>
              </a:rPr>
              <a:t>calculate</a:t>
            </a:r>
            <a:r>
              <a:rPr lang="de-DE" dirty="0">
                <a:ea typeface="ＭＳ Ｐゴシック"/>
              </a:rPr>
              <a:t> </a:t>
            </a:r>
            <a:r>
              <a:rPr lang="de-DE" dirty="0" err="1">
                <a:ea typeface="ＭＳ Ｐゴシック"/>
              </a:rPr>
              <a:t>with</a:t>
            </a:r>
            <a:r>
              <a:rPr lang="de-DE" dirty="0">
                <a:ea typeface="ＭＳ Ｐゴシック"/>
              </a:rPr>
              <a:t> </a:t>
            </a:r>
            <a:r>
              <a:rPr lang="de-DE" dirty="0" err="1">
                <a:ea typeface="ＭＳ Ｐゴシック"/>
              </a:rPr>
              <a:t>them</a:t>
            </a:r>
            <a:endParaRPr lang="de-DE" dirty="0">
              <a:ea typeface="ＭＳ Ｐゴシック"/>
            </a:endParaRPr>
          </a:p>
          <a:p>
            <a:pPr marL="171450" indent="-171450">
              <a:buFontTx/>
              <a:buChar char="-"/>
            </a:pPr>
            <a:r>
              <a:rPr lang="de-DE" dirty="0" err="1">
                <a:ea typeface="ＭＳ Ｐゴシック"/>
              </a:rPr>
              <a:t>Good</a:t>
            </a:r>
            <a:r>
              <a:rPr lang="de-DE" dirty="0">
                <a:ea typeface="ＭＳ Ｐゴシック"/>
              </a:rPr>
              <a:t> </a:t>
            </a:r>
            <a:r>
              <a:rPr lang="de-DE" dirty="0" err="1">
                <a:ea typeface="ＭＳ Ｐゴシック"/>
              </a:rPr>
              <a:t>topic</a:t>
            </a:r>
            <a:r>
              <a:rPr lang="de-DE" dirty="0">
                <a:ea typeface="ＭＳ Ｐゴシック"/>
              </a:rPr>
              <a:t> </a:t>
            </a:r>
            <a:r>
              <a:rPr lang="de-DE" dirty="0" err="1">
                <a:ea typeface="ＭＳ Ｐゴシック"/>
              </a:rPr>
              <a:t>to</a:t>
            </a:r>
            <a:r>
              <a:rPr lang="de-DE" dirty="0">
                <a:ea typeface="ＭＳ Ｐゴシック"/>
              </a:rPr>
              <a:t> </a:t>
            </a:r>
            <a:r>
              <a:rPr lang="de-DE" dirty="0" err="1">
                <a:ea typeface="ＭＳ Ｐゴシック"/>
              </a:rPr>
              <a:t>see</a:t>
            </a:r>
            <a:r>
              <a:rPr lang="de-DE" dirty="0">
                <a:ea typeface="ＭＳ Ｐゴシック"/>
              </a:rPr>
              <a:t> </a:t>
            </a:r>
            <a:r>
              <a:rPr lang="de-DE" dirty="0" err="1">
                <a:ea typeface="ＭＳ Ｐゴシック"/>
              </a:rPr>
              <a:t>where</a:t>
            </a:r>
            <a:r>
              <a:rPr lang="de-DE" dirty="0">
                <a:ea typeface="ＭＳ Ｐゴシック"/>
              </a:rPr>
              <a:t> </a:t>
            </a:r>
            <a:r>
              <a:rPr lang="de-DE" dirty="0" err="1">
                <a:ea typeface="ＭＳ Ｐゴシック"/>
              </a:rPr>
              <a:t>students</a:t>
            </a:r>
            <a:r>
              <a:rPr lang="de-DE" dirty="0">
                <a:ea typeface="ＭＳ Ｐゴシック"/>
              </a:rPr>
              <a:t> </a:t>
            </a:r>
            <a:r>
              <a:rPr lang="de-DE" dirty="0" err="1">
                <a:ea typeface="ＭＳ Ｐゴシック"/>
              </a:rPr>
              <a:t>may</a:t>
            </a:r>
            <a:r>
              <a:rPr lang="de-DE" dirty="0">
                <a:ea typeface="ＭＳ Ｐゴシック"/>
              </a:rPr>
              <a:t> </a:t>
            </a:r>
            <a:r>
              <a:rPr lang="de-DE" dirty="0" err="1">
                <a:ea typeface="ＭＳ Ｐゴシック"/>
              </a:rPr>
              <a:t>have</a:t>
            </a:r>
            <a:r>
              <a:rPr lang="de-DE" dirty="0">
                <a:ea typeface="ＭＳ Ｐゴシック"/>
              </a:rPr>
              <a:t> </a:t>
            </a:r>
            <a:r>
              <a:rPr lang="de-DE" dirty="0" err="1">
                <a:ea typeface="ＭＳ Ｐゴシック"/>
              </a:rPr>
              <a:t>lacking</a:t>
            </a:r>
            <a:r>
              <a:rPr lang="de-DE" dirty="0">
                <a:ea typeface="ＭＳ Ｐゴシック"/>
              </a:rPr>
              <a:t> </a:t>
            </a:r>
            <a:r>
              <a:rPr lang="de-DE" dirty="0" err="1">
                <a:ea typeface="ＭＳ Ｐゴシック"/>
              </a:rPr>
              <a:t>knowledge</a:t>
            </a:r>
            <a:r>
              <a:rPr lang="de-DE" dirty="0">
                <a:ea typeface="ＭＳ Ｐゴシック"/>
              </a:rPr>
              <a:t>, </a:t>
            </a:r>
            <a:r>
              <a:rPr lang="de-DE" dirty="0" err="1">
                <a:ea typeface="ＭＳ Ｐゴシック"/>
              </a:rPr>
              <a:t>as</a:t>
            </a:r>
            <a:r>
              <a:rPr lang="de-DE" dirty="0">
                <a:ea typeface="ＭＳ Ｐゴシック"/>
              </a:rPr>
              <a:t> </a:t>
            </a:r>
            <a:r>
              <a:rPr lang="de-DE" dirty="0" err="1">
                <a:ea typeface="ＭＳ Ｐゴシック"/>
              </a:rPr>
              <a:t>chemistry</a:t>
            </a:r>
            <a:r>
              <a:rPr lang="de-DE" dirty="0">
                <a:ea typeface="ＭＳ Ｐゴシック"/>
              </a:rPr>
              <a:t> </a:t>
            </a:r>
            <a:r>
              <a:rPr lang="de-DE" dirty="0" err="1">
                <a:ea typeface="ＭＳ Ｐゴシック"/>
              </a:rPr>
              <a:t>lessons</a:t>
            </a:r>
            <a:r>
              <a:rPr lang="de-DE" dirty="0">
                <a:ea typeface="ＭＳ Ｐゴシック"/>
              </a:rPr>
              <a:t> </a:t>
            </a:r>
            <a:r>
              <a:rPr lang="de-DE" dirty="0" err="1">
                <a:ea typeface="ＭＳ Ｐゴシック"/>
              </a:rPr>
              <a:t>have</a:t>
            </a:r>
            <a:r>
              <a:rPr lang="de-DE" dirty="0">
                <a:ea typeface="ＭＳ Ｐゴシック"/>
              </a:rPr>
              <a:t> </a:t>
            </a:r>
            <a:r>
              <a:rPr lang="de-DE" dirty="0" err="1">
                <a:ea typeface="ＭＳ Ｐゴシック"/>
              </a:rPr>
              <a:t>commong</a:t>
            </a:r>
            <a:r>
              <a:rPr lang="de-DE" dirty="0">
                <a:ea typeface="ＭＳ Ｐゴシック"/>
              </a:rPr>
              <a:t> </a:t>
            </a:r>
            <a:r>
              <a:rPr lang="de-DE" dirty="0" err="1">
                <a:ea typeface="ＭＳ Ｐゴシック"/>
              </a:rPr>
              <a:t>thread</a:t>
            </a:r>
            <a:endParaRPr lang="de-DE" dirty="0">
              <a:ea typeface="ＭＳ Ｐゴシック"/>
            </a:endParaRPr>
          </a:p>
          <a:p>
            <a:pPr marL="171450" indent="-171450">
              <a:buFont typeface="Symbol" pitchFamily="2" charset="2"/>
              <a:buChar char="Þ"/>
            </a:pPr>
            <a:r>
              <a:rPr lang="de-DE" dirty="0" err="1">
                <a:ea typeface="ＭＳ Ｐゴシック"/>
              </a:rPr>
              <a:t>Missing</a:t>
            </a:r>
            <a:r>
              <a:rPr lang="de-DE" dirty="0">
                <a:ea typeface="ＭＳ Ｐゴシック"/>
              </a:rPr>
              <a:t> </a:t>
            </a:r>
            <a:r>
              <a:rPr lang="de-DE" dirty="0" err="1">
                <a:ea typeface="ＭＳ Ｐゴシック"/>
              </a:rPr>
              <a:t>one</a:t>
            </a:r>
            <a:r>
              <a:rPr lang="de-DE" dirty="0">
                <a:ea typeface="ＭＳ Ｐゴシック"/>
              </a:rPr>
              <a:t> </a:t>
            </a:r>
            <a:r>
              <a:rPr lang="de-DE" dirty="0" err="1">
                <a:ea typeface="ＭＳ Ｐゴシック"/>
              </a:rPr>
              <a:t>topic</a:t>
            </a:r>
            <a:r>
              <a:rPr lang="de-DE" dirty="0">
                <a:ea typeface="ＭＳ Ｐゴシック"/>
              </a:rPr>
              <a:t> </a:t>
            </a:r>
            <a:r>
              <a:rPr lang="de-DE" dirty="0" err="1">
                <a:ea typeface="ＭＳ Ｐゴシック"/>
              </a:rPr>
              <a:t>makes</a:t>
            </a:r>
            <a:r>
              <a:rPr lang="de-DE" dirty="0">
                <a:ea typeface="ＭＳ Ｐゴシック"/>
              </a:rPr>
              <a:t> </a:t>
            </a:r>
            <a:r>
              <a:rPr lang="de-DE" dirty="0" err="1">
                <a:ea typeface="ＭＳ Ｐゴシック"/>
              </a:rPr>
              <a:t>everything</a:t>
            </a:r>
            <a:r>
              <a:rPr lang="de-DE" dirty="0">
                <a:ea typeface="ＭＳ Ｐゴシック"/>
              </a:rPr>
              <a:t> a </a:t>
            </a:r>
            <a:r>
              <a:rPr lang="de-DE" dirty="0" err="1">
                <a:ea typeface="ＭＳ Ｐゴシック"/>
              </a:rPr>
              <a:t>lot</a:t>
            </a:r>
            <a:r>
              <a:rPr lang="de-DE" dirty="0">
                <a:ea typeface="ＭＳ Ｐゴシック"/>
              </a:rPr>
              <a:t> </a:t>
            </a:r>
            <a:r>
              <a:rPr lang="de-DE" dirty="0" err="1">
                <a:ea typeface="ＭＳ Ｐゴシック"/>
              </a:rPr>
              <a:t>harder</a:t>
            </a:r>
            <a:r>
              <a:rPr lang="de-DE" dirty="0">
                <a:ea typeface="ＭＳ Ｐゴシック"/>
              </a:rPr>
              <a:t> </a:t>
            </a:r>
            <a:r>
              <a:rPr lang="de-DE" dirty="0" err="1">
                <a:ea typeface="ＭＳ Ｐゴシック"/>
              </a:rPr>
              <a:t>to</a:t>
            </a:r>
            <a:r>
              <a:rPr lang="de-DE" dirty="0">
                <a:ea typeface="ＭＳ Ｐゴシック"/>
              </a:rPr>
              <a:t> </a:t>
            </a:r>
            <a:r>
              <a:rPr lang="de-DE" dirty="0" err="1">
                <a:ea typeface="ＭＳ Ｐゴシック"/>
              </a:rPr>
              <a:t>understand</a:t>
            </a:r>
            <a:endParaRPr lang="de-DE" dirty="0">
              <a:ea typeface="ＭＳ Ｐゴシック"/>
            </a:endParaRPr>
          </a:p>
          <a:p>
            <a:pPr marL="171450" indent="-171450">
              <a:buFontTx/>
              <a:buChar char="-"/>
            </a:pPr>
            <a:r>
              <a:rPr lang="de-DE" dirty="0">
                <a:ea typeface="ＭＳ Ｐゴシック"/>
              </a:rPr>
              <a:t>BUT: </a:t>
            </a:r>
            <a:r>
              <a:rPr lang="de-DE" dirty="0" err="1">
                <a:ea typeface="ＭＳ Ｐゴシック"/>
              </a:rPr>
              <a:t>Missing</a:t>
            </a:r>
            <a:r>
              <a:rPr lang="de-DE" dirty="0">
                <a:ea typeface="ＭＳ Ｐゴシック"/>
              </a:rPr>
              <a:t> </a:t>
            </a:r>
            <a:r>
              <a:rPr lang="de-DE" dirty="0" err="1">
                <a:ea typeface="ＭＳ Ｐゴシック"/>
              </a:rPr>
              <a:t>visualization</a:t>
            </a:r>
            <a:r>
              <a:rPr lang="de-DE" dirty="0">
                <a:ea typeface="ＭＳ Ｐゴシック"/>
              </a:rPr>
              <a:t> </a:t>
            </a:r>
            <a:r>
              <a:rPr lang="de-DE" dirty="0" err="1">
                <a:ea typeface="ＭＳ Ｐゴシック"/>
              </a:rPr>
              <a:t>of</a:t>
            </a:r>
            <a:r>
              <a:rPr lang="de-DE" dirty="0">
                <a:ea typeface="ＭＳ Ｐゴシック"/>
              </a:rPr>
              <a:t> </a:t>
            </a:r>
            <a:r>
              <a:rPr lang="de-DE" dirty="0" err="1">
                <a:ea typeface="ＭＳ Ｐゴシック"/>
              </a:rPr>
              <a:t>what</a:t>
            </a:r>
            <a:r>
              <a:rPr lang="de-DE" dirty="0">
                <a:ea typeface="ＭＳ Ｐゴシック"/>
              </a:rPr>
              <a:t> </a:t>
            </a:r>
            <a:r>
              <a:rPr lang="de-DE" dirty="0" err="1">
                <a:ea typeface="ＭＳ Ｐゴシック"/>
              </a:rPr>
              <a:t>happens</a:t>
            </a:r>
            <a:r>
              <a:rPr lang="de-DE" dirty="0">
                <a:ea typeface="ＭＳ Ｐゴシック"/>
              </a:rPr>
              <a:t> in </a:t>
            </a:r>
            <a:r>
              <a:rPr lang="de-DE" dirty="0" err="1">
                <a:ea typeface="ＭＳ Ｐゴシック"/>
              </a:rPr>
              <a:t>buffers</a:t>
            </a:r>
            <a:r>
              <a:rPr lang="de-DE" dirty="0">
                <a:ea typeface="ＭＳ Ｐゴシック"/>
              </a:rPr>
              <a:t> </a:t>
            </a:r>
            <a:r>
              <a:rPr lang="de-DE" dirty="0" err="1">
                <a:ea typeface="ＭＳ Ｐゴシック"/>
              </a:rPr>
              <a:t>leads</a:t>
            </a:r>
            <a:r>
              <a:rPr lang="de-DE" dirty="0">
                <a:ea typeface="ＭＳ Ｐゴシック"/>
              </a:rPr>
              <a:t> </a:t>
            </a:r>
            <a:r>
              <a:rPr lang="de-DE" dirty="0" err="1">
                <a:ea typeface="ＭＳ Ｐゴシック"/>
              </a:rPr>
              <a:t>to</a:t>
            </a:r>
            <a:r>
              <a:rPr lang="de-DE" dirty="0">
                <a:ea typeface="ＭＳ Ｐゴシック"/>
              </a:rPr>
              <a:t> </a:t>
            </a:r>
            <a:r>
              <a:rPr lang="de-DE" dirty="0" err="1">
                <a:ea typeface="ＭＳ Ｐゴシック"/>
              </a:rPr>
              <a:t>lacking</a:t>
            </a:r>
            <a:r>
              <a:rPr lang="de-DE" dirty="0">
                <a:ea typeface="ＭＳ Ｐゴシック"/>
              </a:rPr>
              <a:t> </a:t>
            </a:r>
            <a:r>
              <a:rPr lang="de-DE" dirty="0" err="1">
                <a:ea typeface="ＭＳ Ｐゴシック"/>
              </a:rPr>
              <a:t>understanding</a:t>
            </a:r>
            <a:r>
              <a:rPr lang="de-DE" dirty="0">
                <a:ea typeface="ＭＳ Ｐゴシック"/>
              </a:rPr>
              <a:t> </a:t>
            </a:r>
            <a:r>
              <a:rPr lang="de-DE" dirty="0" err="1">
                <a:ea typeface="ＭＳ Ｐゴシック"/>
              </a:rPr>
              <a:t>of</a:t>
            </a:r>
            <a:r>
              <a:rPr lang="de-DE" dirty="0">
                <a:ea typeface="ＭＳ Ｐゴシック"/>
              </a:rPr>
              <a:t> </a:t>
            </a:r>
            <a:r>
              <a:rPr lang="de-DE" dirty="0" err="1">
                <a:ea typeface="ＭＳ Ｐゴシック"/>
              </a:rPr>
              <a:t>students</a:t>
            </a:r>
            <a:r>
              <a:rPr lang="de-DE" dirty="0">
                <a:ea typeface="ＭＳ Ｐゴシック"/>
              </a:rPr>
              <a:t> </a:t>
            </a:r>
            <a:r>
              <a:rPr lang="de-DE" dirty="0" err="1">
                <a:ea typeface="ＭＳ Ｐゴシック"/>
              </a:rPr>
              <a:t>about</a:t>
            </a:r>
            <a:r>
              <a:rPr lang="de-DE" dirty="0">
                <a:ea typeface="ＭＳ Ｐゴシック"/>
              </a:rPr>
              <a:t> </a:t>
            </a:r>
            <a:r>
              <a:rPr lang="de-DE" dirty="0" err="1">
                <a:ea typeface="ＭＳ Ｐゴシック"/>
              </a:rPr>
              <a:t>buffers</a:t>
            </a:r>
            <a:endParaRPr lang="de-DE" dirty="0">
              <a:ea typeface="ＭＳ Ｐゴシック"/>
            </a:endParaRPr>
          </a:p>
          <a:p>
            <a:pPr marL="171450" indent="-171450">
              <a:buFontTx/>
              <a:buChar char="-"/>
            </a:pPr>
            <a:r>
              <a:rPr lang="de-DE" dirty="0" err="1">
                <a:ea typeface="ＭＳ Ｐゴシック"/>
              </a:rPr>
              <a:t>Leaving</a:t>
            </a:r>
            <a:r>
              <a:rPr lang="de-DE" dirty="0">
                <a:ea typeface="ＭＳ Ｐゴシック"/>
              </a:rPr>
              <a:t> </a:t>
            </a:r>
            <a:r>
              <a:rPr lang="de-DE" dirty="0" err="1">
                <a:ea typeface="ＭＳ Ｐゴシック"/>
              </a:rPr>
              <a:t>it</a:t>
            </a:r>
            <a:r>
              <a:rPr lang="de-DE" dirty="0">
                <a:ea typeface="ＭＳ Ｐゴシック"/>
              </a:rPr>
              <a:t> out </a:t>
            </a:r>
            <a:r>
              <a:rPr lang="de-DE" dirty="0" err="1">
                <a:ea typeface="ＭＳ Ｐゴシック"/>
              </a:rPr>
              <a:t>of</a:t>
            </a:r>
            <a:r>
              <a:rPr lang="de-DE" dirty="0">
                <a:ea typeface="ＭＳ Ｐゴシック"/>
              </a:rPr>
              <a:t> </a:t>
            </a:r>
            <a:r>
              <a:rPr lang="de-DE" dirty="0" err="1">
                <a:ea typeface="ＭＳ Ｐゴシック"/>
              </a:rPr>
              <a:t>class</a:t>
            </a:r>
            <a:r>
              <a:rPr lang="de-DE" dirty="0">
                <a:ea typeface="ＭＳ Ｐゴシック"/>
              </a:rPr>
              <a:t> </a:t>
            </a:r>
            <a:r>
              <a:rPr lang="de-DE" dirty="0" err="1">
                <a:ea typeface="ＭＳ Ｐゴシック"/>
              </a:rPr>
              <a:t>completely</a:t>
            </a:r>
            <a:r>
              <a:rPr lang="de-DE" dirty="0">
                <a:ea typeface="ＭＳ Ｐゴシック"/>
              </a:rPr>
              <a:t> </a:t>
            </a:r>
            <a:r>
              <a:rPr lang="de-DE" dirty="0" err="1">
                <a:ea typeface="ＭＳ Ｐゴシック"/>
              </a:rPr>
              <a:t>makes</a:t>
            </a:r>
            <a:r>
              <a:rPr lang="de-DE" dirty="0">
                <a:ea typeface="ＭＳ Ｐゴシック"/>
              </a:rPr>
              <a:t> </a:t>
            </a:r>
            <a:r>
              <a:rPr lang="de-DE" dirty="0" err="1">
                <a:ea typeface="ＭＳ Ｐゴシック"/>
              </a:rPr>
              <a:t>following</a:t>
            </a:r>
            <a:r>
              <a:rPr lang="de-DE" dirty="0">
                <a:ea typeface="ＭＳ Ｐゴシック"/>
              </a:rPr>
              <a:t> </a:t>
            </a:r>
            <a:r>
              <a:rPr lang="de-DE" dirty="0" err="1">
                <a:ea typeface="ＭＳ Ｐゴシック"/>
              </a:rPr>
              <a:t>topics</a:t>
            </a:r>
            <a:r>
              <a:rPr lang="de-DE" dirty="0">
                <a:ea typeface="ＭＳ Ｐゴシック"/>
              </a:rPr>
              <a:t> </a:t>
            </a:r>
            <a:r>
              <a:rPr lang="de-DE" dirty="0" err="1">
                <a:ea typeface="ＭＳ Ｐゴシック"/>
              </a:rPr>
              <a:t>even</a:t>
            </a:r>
            <a:r>
              <a:rPr lang="de-DE" dirty="0">
                <a:ea typeface="ＭＳ Ｐゴシック"/>
              </a:rPr>
              <a:t> </a:t>
            </a:r>
            <a:r>
              <a:rPr lang="de-DE" dirty="0" err="1">
                <a:ea typeface="ＭＳ Ｐゴシック"/>
              </a:rPr>
              <a:t>harder</a:t>
            </a:r>
            <a:r>
              <a:rPr lang="de-DE" dirty="0">
                <a:ea typeface="ＭＳ Ｐゴシック"/>
              </a:rPr>
              <a:t> </a:t>
            </a:r>
            <a:r>
              <a:rPr lang="de-DE" dirty="0" err="1">
                <a:ea typeface="ＭＳ Ｐゴシック"/>
              </a:rPr>
              <a:t>to</a:t>
            </a:r>
            <a:r>
              <a:rPr lang="de-DE" dirty="0">
                <a:ea typeface="ＭＳ Ｐゴシック"/>
              </a:rPr>
              <a:t> </a:t>
            </a:r>
            <a:r>
              <a:rPr lang="de-DE" dirty="0" err="1">
                <a:ea typeface="ＭＳ Ｐゴシック"/>
              </a:rPr>
              <a:t>understand</a:t>
            </a:r>
            <a:endParaRPr lang="de-DE" dirty="0">
              <a:ea typeface="ＭＳ Ｐゴシック"/>
            </a:endParaRPr>
          </a:p>
          <a:p>
            <a:pPr marL="171450" indent="-171450">
              <a:buFontTx/>
              <a:buChar char="-"/>
            </a:pPr>
            <a:endParaRPr lang="de-DE" dirty="0">
              <a:ea typeface="ＭＳ Ｐゴシック"/>
            </a:endParaRPr>
          </a:p>
          <a:p>
            <a:endParaRPr lang="de-DE" dirty="0">
              <a:latin typeface="Arial"/>
              <a:ea typeface="ＭＳ Ｐゴシック"/>
              <a:cs typeface="Arial"/>
            </a:endParaRPr>
          </a:p>
        </p:txBody>
      </p:sp>
      <p:sp>
        <p:nvSpPr>
          <p:cNvPr id="4" name="Foliennummernplatzhalter 3"/>
          <p:cNvSpPr>
            <a:spLocks noGrp="1"/>
          </p:cNvSpPr>
          <p:nvPr>
            <p:ph type="sldNum" sz="quarter" idx="10"/>
          </p:nvPr>
        </p:nvSpPr>
        <p:spPr/>
        <p:txBody>
          <a:bodyPr/>
          <a:lstStyle/>
          <a:p>
            <a:fld id="{741E7853-A490-4F42-A560-8CD18868D997}" type="slidenum">
              <a:rPr lang="de-DE" smtClean="0"/>
              <a:pPr/>
              <a:t>3</a:t>
            </a:fld>
            <a:endParaRPr lang="de-DE"/>
          </a:p>
        </p:txBody>
      </p:sp>
    </p:spTree>
    <p:extLst>
      <p:ext uri="{BB962C8B-B14F-4D97-AF65-F5344CB8AC3E}">
        <p14:creationId xmlns:p14="http://schemas.microsoft.com/office/powerpoint/2010/main" val="2665282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en-US" dirty="0"/>
              <a:t>“</a:t>
            </a:r>
            <a:r>
              <a:rPr lang="en-US" dirty="0" err="1"/>
              <a:t>Jmol</a:t>
            </a:r>
            <a:r>
              <a:rPr lang="en-US" dirty="0"/>
              <a:t> is an open-source java viewer for chemical structures in 3D” that is how it is described on their webpage</a:t>
            </a:r>
          </a:p>
          <a:p>
            <a:pPr marL="171450" indent="-171450">
              <a:buFontTx/>
              <a:buChar char="-"/>
            </a:pPr>
            <a:r>
              <a:rPr lang="en-US" dirty="0"/>
              <a:t>Molecules can be displayed in different views, e.g. ball-and-stick model (represented on left) or CBK </a:t>
            </a:r>
            <a:r>
              <a:rPr lang="en-US" dirty="0" err="1"/>
              <a:t>Spacefil</a:t>
            </a:r>
            <a:r>
              <a:rPr lang="en-US" dirty="0"/>
              <a:t> model (represented on right)</a:t>
            </a:r>
          </a:p>
          <a:p>
            <a:pPr marL="171450" indent="-171450">
              <a:buFontTx/>
              <a:buChar char="-"/>
            </a:pPr>
            <a:r>
              <a:rPr lang="en-US" dirty="0"/>
              <a:t>interaction with molecule, to rotate and to zoom in and out, happens via mouse</a:t>
            </a:r>
          </a:p>
          <a:p>
            <a:pPr marL="171450" indent="-171450">
              <a:buFontTx/>
              <a:buChar char="-"/>
            </a:pPr>
            <a:endParaRPr lang="en-US" dirty="0"/>
          </a:p>
          <a:p>
            <a:pPr marL="171450" indent="-171450">
              <a:buFontTx/>
              <a:buChar char="-"/>
            </a:pPr>
            <a:r>
              <a:rPr lang="en-US" dirty="0">
                <a:latin typeface="Arial"/>
                <a:ea typeface="ＭＳ Ｐゴシック"/>
                <a:cs typeface="Arial"/>
              </a:rPr>
              <a:t>It’s an established tool, because complex molecules are hard to visualize otherwise</a:t>
            </a:r>
            <a:endParaRPr lang="en-US" dirty="0"/>
          </a:p>
          <a:p>
            <a:pPr marL="171450" indent="-171450">
              <a:buFontTx/>
              <a:buChar char="-"/>
            </a:pPr>
            <a:r>
              <a:rPr lang="en-US" dirty="0"/>
              <a:t>However, in school, mostly only simple models are views, were molecular construction kit is sufficient</a:t>
            </a:r>
          </a:p>
          <a:p>
            <a:pPr marL="171450" indent="-171450">
              <a:buFontTx/>
              <a:buChar char="-"/>
            </a:pPr>
            <a:r>
              <a:rPr lang="en-US" dirty="0"/>
              <a:t>To shortly remember you: MCK on next slide</a:t>
            </a:r>
          </a:p>
        </p:txBody>
      </p:sp>
      <p:sp>
        <p:nvSpPr>
          <p:cNvPr id="4" name="Foliennummernplatzhalter 3"/>
          <p:cNvSpPr>
            <a:spLocks noGrp="1"/>
          </p:cNvSpPr>
          <p:nvPr>
            <p:ph type="sldNum" sz="quarter" idx="5"/>
          </p:nvPr>
        </p:nvSpPr>
        <p:spPr/>
        <p:txBody>
          <a:bodyPr/>
          <a:lstStyle/>
          <a:p>
            <a:fld id="{741E7853-A490-4F42-A560-8CD18868D997}" type="slidenum">
              <a:rPr lang="de-DE" smtClean="0"/>
              <a:pPr/>
              <a:t>6</a:t>
            </a:fld>
            <a:endParaRPr lang="de-DE"/>
          </a:p>
        </p:txBody>
      </p:sp>
    </p:spTree>
    <p:extLst>
      <p:ext uri="{BB962C8B-B14F-4D97-AF65-F5344CB8AC3E}">
        <p14:creationId xmlns:p14="http://schemas.microsoft.com/office/powerpoint/2010/main" val="23088670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en-US" dirty="0"/>
              <a:t>Five different balls, representing atoms</a:t>
            </a:r>
          </a:p>
          <a:p>
            <a:pPr marL="171450" indent="-171450">
              <a:buFontTx/>
              <a:buChar char="-"/>
            </a:pPr>
            <a:r>
              <a:rPr lang="en-US" dirty="0"/>
              <a:t>Grey stick things represent bonds</a:t>
            </a:r>
          </a:p>
          <a:p>
            <a:pPr marL="171450" indent="-171450">
              <a:buFontTx/>
              <a:buChar char="-"/>
            </a:pPr>
            <a:r>
              <a:rPr lang="en-US" dirty="0"/>
              <a:t>Molecules can be assembled by sticking them together</a:t>
            </a:r>
          </a:p>
          <a:p>
            <a:pPr marL="171450" indent="-171450">
              <a:buFontTx/>
              <a:buChar char="-"/>
            </a:pPr>
            <a:endParaRPr lang="en-US" dirty="0"/>
          </a:p>
          <a:p>
            <a:pPr marL="171450" indent="-171450">
              <a:buFontTx/>
              <a:buChar char="-"/>
            </a:pPr>
            <a:r>
              <a:rPr lang="en-US" dirty="0"/>
              <a:t>Good to get high motivation to learn about molecules because it’s hands-on</a:t>
            </a:r>
          </a:p>
          <a:p>
            <a:pPr marL="171450" indent="-171450">
              <a:buFontTx/>
              <a:buChar char="-"/>
            </a:pPr>
            <a:r>
              <a:rPr lang="en-US" dirty="0"/>
              <a:t>BUT: they are static and no dynamic changes in molecules during reactions is possible</a:t>
            </a:r>
          </a:p>
          <a:p>
            <a:pPr marL="171450" indent="-171450">
              <a:buFontTx/>
              <a:buChar char="-"/>
            </a:pPr>
            <a:r>
              <a:rPr lang="en-US" dirty="0"/>
              <a:t>Only very limited in their possibilities, even though it is sufficient for most basic chemistry classes</a:t>
            </a:r>
          </a:p>
        </p:txBody>
      </p:sp>
      <p:sp>
        <p:nvSpPr>
          <p:cNvPr id="4" name="Foliennummernplatzhalter 3"/>
          <p:cNvSpPr>
            <a:spLocks noGrp="1"/>
          </p:cNvSpPr>
          <p:nvPr>
            <p:ph type="sldNum" sz="quarter" idx="5"/>
          </p:nvPr>
        </p:nvSpPr>
        <p:spPr/>
        <p:txBody>
          <a:bodyPr/>
          <a:lstStyle/>
          <a:p>
            <a:fld id="{741E7853-A490-4F42-A560-8CD18868D997}" type="slidenum">
              <a:rPr lang="de-DE" smtClean="0"/>
              <a:pPr/>
              <a:t>7</a:t>
            </a:fld>
            <a:endParaRPr lang="de-DE"/>
          </a:p>
        </p:txBody>
      </p:sp>
    </p:spTree>
    <p:extLst>
      <p:ext uri="{BB962C8B-B14F-4D97-AF65-F5344CB8AC3E}">
        <p14:creationId xmlns:p14="http://schemas.microsoft.com/office/powerpoint/2010/main" val="22318621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en-US" dirty="0"/>
              <a:t>Advantage of </a:t>
            </a:r>
            <a:r>
              <a:rPr lang="en-US" dirty="0" err="1"/>
              <a:t>Jmol</a:t>
            </a:r>
            <a:r>
              <a:rPr lang="en-US" dirty="0"/>
              <a:t> compared to MCKs:</a:t>
            </a:r>
          </a:p>
          <a:p>
            <a:pPr marL="628650" lvl="1" indent="-171450">
              <a:buFontTx/>
              <a:buChar char="-"/>
            </a:pPr>
            <a:r>
              <a:rPr lang="en-US" dirty="0"/>
              <a:t>More complex molecules are possible</a:t>
            </a:r>
          </a:p>
          <a:p>
            <a:pPr marL="628650" lvl="1" indent="-171450">
              <a:buFontTx/>
              <a:buChar char="-"/>
            </a:pPr>
            <a:r>
              <a:rPr lang="en-US" dirty="0"/>
              <a:t>Easily changing the model to look at different properties of the molecules</a:t>
            </a:r>
          </a:p>
          <a:p>
            <a:pPr marL="171450" indent="-171450">
              <a:buFontTx/>
              <a:buChar char="-"/>
            </a:pPr>
            <a:r>
              <a:rPr lang="en-US" dirty="0"/>
              <a:t>BUT:</a:t>
            </a:r>
          </a:p>
          <a:p>
            <a:pPr marL="628650" lvl="1" indent="-171450">
              <a:buFontTx/>
              <a:buChar char="-"/>
            </a:pPr>
            <a:r>
              <a:rPr lang="en-US" dirty="0"/>
              <a:t>Hands-on experience is important =&gt; therefore no replacement for MCK</a:t>
            </a:r>
          </a:p>
          <a:p>
            <a:pPr marL="628650" lvl="1" indent="-171450">
              <a:buFontTx/>
              <a:buChar char="-"/>
            </a:pPr>
            <a:r>
              <a:rPr lang="en-US" dirty="0"/>
              <a:t>The direct interaction with their on hands creates better understanding</a:t>
            </a:r>
          </a:p>
          <a:p>
            <a:pPr marL="628650" lvl="1" indent="-171450">
              <a:buFontTx/>
              <a:buChar char="-"/>
            </a:pPr>
            <a:endParaRPr lang="en-US" dirty="0"/>
          </a:p>
          <a:p>
            <a:pPr marL="628650" lvl="1" indent="-171450">
              <a:buFontTx/>
              <a:buChar char="-"/>
            </a:pPr>
            <a:endParaRPr lang="en-US" dirty="0"/>
          </a:p>
        </p:txBody>
      </p:sp>
      <p:sp>
        <p:nvSpPr>
          <p:cNvPr id="4" name="Foliennummernplatzhalter 3"/>
          <p:cNvSpPr>
            <a:spLocks noGrp="1"/>
          </p:cNvSpPr>
          <p:nvPr>
            <p:ph type="sldNum" sz="quarter" idx="5"/>
          </p:nvPr>
        </p:nvSpPr>
        <p:spPr/>
        <p:txBody>
          <a:bodyPr/>
          <a:lstStyle/>
          <a:p>
            <a:fld id="{741E7853-A490-4F42-A560-8CD18868D997}" type="slidenum">
              <a:rPr lang="de-DE" smtClean="0"/>
              <a:pPr/>
              <a:t>8</a:t>
            </a:fld>
            <a:endParaRPr lang="de-DE"/>
          </a:p>
        </p:txBody>
      </p:sp>
    </p:spTree>
    <p:extLst>
      <p:ext uri="{BB962C8B-B14F-4D97-AF65-F5344CB8AC3E}">
        <p14:creationId xmlns:p14="http://schemas.microsoft.com/office/powerpoint/2010/main" val="29794042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en-US" dirty="0" err="1"/>
              <a:t>spanish</a:t>
            </a:r>
            <a:r>
              <a:rPr lang="en-US" dirty="0"/>
              <a:t> app, but since it's rather self explanatory, no </a:t>
            </a:r>
            <a:r>
              <a:rPr lang="en-US" dirty="0" err="1"/>
              <a:t>spanish</a:t>
            </a:r>
            <a:r>
              <a:rPr lang="en-US" dirty="0"/>
              <a:t> skills are needed</a:t>
            </a:r>
          </a:p>
          <a:p>
            <a:pPr marL="171450" indent="-171450">
              <a:buFontTx/>
              <a:buChar char="-"/>
            </a:pPr>
            <a:r>
              <a:rPr lang="en-US" dirty="0"/>
              <a:t>In the app you can download a file with markers for all chemical elements</a:t>
            </a:r>
          </a:p>
          <a:p>
            <a:pPr marL="171450" indent="-171450">
              <a:buFontTx/>
              <a:buChar char="-"/>
            </a:pPr>
            <a:endParaRPr lang="en-US" dirty="0"/>
          </a:p>
          <a:p>
            <a:pPr marL="171450" indent="-171450">
              <a:buFontTx/>
              <a:buChar char="-"/>
            </a:pPr>
            <a:r>
              <a:rPr lang="en-US" dirty="0"/>
              <a:t>When holding the camera onto the markers, information about them are displayed, which looks like this</a:t>
            </a:r>
          </a:p>
          <a:p>
            <a:pPr marL="171450" indent="-171450">
              <a:buFontTx/>
              <a:buChar char="-"/>
            </a:pPr>
            <a:r>
              <a:rPr lang="en-US" dirty="0"/>
              <a:t>On these element cards, you have the symbol, the same, the electron configuration and the mass</a:t>
            </a:r>
          </a:p>
          <a:p>
            <a:pPr marL="171450" indent="-171450">
              <a:buFontTx/>
              <a:buChar char="-"/>
            </a:pPr>
            <a:r>
              <a:rPr lang="en-US" dirty="0"/>
              <a:t>Additionally, atom models are displayed, which are based on the Rutherford-Bohr-model</a:t>
            </a:r>
          </a:p>
          <a:p>
            <a:pPr marL="171450" indent="-171450">
              <a:buFontTx/>
              <a:buChar char="-"/>
            </a:pPr>
            <a:r>
              <a:rPr lang="en-US" dirty="0"/>
              <a:t>No interaction is possible</a:t>
            </a:r>
          </a:p>
          <a:p>
            <a:pPr marL="171450" indent="-171450">
              <a:buFontTx/>
              <a:buChar char="-"/>
            </a:pPr>
            <a:endParaRPr lang="en-US" dirty="0"/>
          </a:p>
        </p:txBody>
      </p:sp>
      <p:sp>
        <p:nvSpPr>
          <p:cNvPr id="4" name="Foliennummernplatzhalter 3"/>
          <p:cNvSpPr>
            <a:spLocks noGrp="1"/>
          </p:cNvSpPr>
          <p:nvPr>
            <p:ph type="sldNum" sz="quarter" idx="5"/>
          </p:nvPr>
        </p:nvSpPr>
        <p:spPr/>
        <p:txBody>
          <a:bodyPr/>
          <a:lstStyle/>
          <a:p>
            <a:fld id="{741E7853-A490-4F42-A560-8CD18868D997}" type="slidenum">
              <a:rPr lang="de-DE" smtClean="0"/>
              <a:pPr/>
              <a:t>9</a:t>
            </a:fld>
            <a:endParaRPr lang="de-DE"/>
          </a:p>
        </p:txBody>
      </p:sp>
    </p:spTree>
    <p:extLst>
      <p:ext uri="{BB962C8B-B14F-4D97-AF65-F5344CB8AC3E}">
        <p14:creationId xmlns:p14="http://schemas.microsoft.com/office/powerpoint/2010/main" val="177640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en-US" dirty="0"/>
              <a:t>Form 5 Chemistry textbook augmentations</a:t>
            </a:r>
          </a:p>
          <a:p>
            <a:pPr marL="171450" indent="-171450">
              <a:buFontTx/>
              <a:buChar char="-"/>
            </a:pPr>
            <a:r>
              <a:rPr lang="en-US" dirty="0"/>
              <a:t>Only augmentations for 2 pages available </a:t>
            </a:r>
          </a:p>
          <a:p>
            <a:pPr marL="171450" indent="-171450">
              <a:buFontTx/>
              <a:buChar char="-"/>
            </a:pPr>
            <a:r>
              <a:rPr lang="en-US" dirty="0"/>
              <a:t>Molecules can be rotated via touch</a:t>
            </a:r>
          </a:p>
          <a:p>
            <a:pPr marL="171450" indent="-171450">
              <a:buFontTx/>
              <a:buChar char="-"/>
            </a:pPr>
            <a:r>
              <a:rPr lang="en-US" dirty="0">
                <a:latin typeface="Arial"/>
                <a:ea typeface="ＭＳ Ｐゴシック"/>
                <a:cs typeface="Arial"/>
              </a:rPr>
              <a:t>No zoom function, but size of augmentation is dependent of size of textbook</a:t>
            </a:r>
          </a:p>
          <a:p>
            <a:pPr marL="171450" indent="-171450">
              <a:buFontTx/>
              <a:buChar char="-"/>
            </a:pPr>
            <a:r>
              <a:rPr lang="en-US" dirty="0"/>
              <a:t>Good idea, since easy and fast changing between to isomers can support understanding</a:t>
            </a:r>
          </a:p>
          <a:p>
            <a:pPr marL="171450" indent="-171450">
              <a:buFontTx/>
              <a:buChar char="-"/>
            </a:pPr>
            <a:endParaRPr lang="en-US" dirty="0"/>
          </a:p>
          <a:p>
            <a:pPr marL="171450" indent="-171450">
              <a:buFontTx/>
              <a:buChar char="-"/>
            </a:pPr>
            <a:r>
              <a:rPr lang="en-US" dirty="0"/>
              <a:t>Good basic idea, but would have to be done for all pages to have better ratio between costs and benefits</a:t>
            </a:r>
          </a:p>
          <a:p>
            <a:pPr marL="171450" indent="-171450">
              <a:buFontTx/>
              <a:buChar char="-"/>
            </a:pPr>
            <a:r>
              <a:rPr lang="en-US" dirty="0"/>
              <a:t>PROBLEM: text-book oriented approach leads to a lot of markers and augmentations needed</a:t>
            </a:r>
          </a:p>
          <a:p>
            <a:pPr marL="628650" lvl="1" indent="-171450">
              <a:buFontTx/>
              <a:buChar char="-"/>
            </a:pPr>
            <a:r>
              <a:rPr lang="en-US" dirty="0"/>
              <a:t>Not only between different school years, but different publishers, different countries and so on</a:t>
            </a:r>
          </a:p>
          <a:p>
            <a:pPr marL="628650" lvl="1" indent="-171450">
              <a:buFontTx/>
              <a:buChar char="-"/>
            </a:pPr>
            <a:r>
              <a:rPr lang="en-US" dirty="0"/>
              <a:t>=&gt; topic oriented approach only needs one augmentation per topic and more flexible for teacher to fit into their class</a:t>
            </a:r>
          </a:p>
          <a:p>
            <a:pPr marL="628650" lvl="1" indent="-171450">
              <a:buFontTx/>
              <a:buChar char="-"/>
            </a:pPr>
            <a:endParaRPr lang="en-US" dirty="0"/>
          </a:p>
          <a:p>
            <a:pPr marL="171450" lvl="0" indent="-171450">
              <a:buFontTx/>
              <a:buChar char="-"/>
            </a:pPr>
            <a:r>
              <a:rPr lang="en-US" dirty="0"/>
              <a:t>After evaluating all these applications – and I even looked into a lot more – </a:t>
            </a:r>
            <a:r>
              <a:rPr lang="en-US"/>
              <a:t>I created a mind map with the most important aspects I wanted to include into my own approach</a:t>
            </a:r>
            <a:endParaRPr lang="en-US" dirty="0"/>
          </a:p>
          <a:p>
            <a:pPr marL="171450" lvl="0" indent="-171450">
              <a:buFontTx/>
              <a:buChar char="-"/>
            </a:pPr>
            <a:endParaRPr lang="en-US" dirty="0"/>
          </a:p>
          <a:p>
            <a:endParaRPr lang="en-US" dirty="0"/>
          </a:p>
        </p:txBody>
      </p:sp>
      <p:sp>
        <p:nvSpPr>
          <p:cNvPr id="4" name="Foliennummernplatzhalter 3"/>
          <p:cNvSpPr>
            <a:spLocks noGrp="1"/>
          </p:cNvSpPr>
          <p:nvPr>
            <p:ph type="sldNum" sz="quarter" idx="5"/>
          </p:nvPr>
        </p:nvSpPr>
        <p:spPr/>
        <p:txBody>
          <a:bodyPr/>
          <a:lstStyle/>
          <a:p>
            <a:fld id="{741E7853-A490-4F42-A560-8CD18868D997}" type="slidenum">
              <a:rPr lang="de-DE" smtClean="0"/>
              <a:pPr/>
              <a:t>10</a:t>
            </a:fld>
            <a:endParaRPr lang="de-DE"/>
          </a:p>
        </p:txBody>
      </p:sp>
    </p:spTree>
    <p:extLst>
      <p:ext uri="{BB962C8B-B14F-4D97-AF65-F5344CB8AC3E}">
        <p14:creationId xmlns:p14="http://schemas.microsoft.com/office/powerpoint/2010/main" val="35932462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en-US" noProof="0" dirty="0"/>
              <a:t>Most important advantage of using AR in chemistry education is the possibility to visualize dynamic reactions</a:t>
            </a:r>
          </a:p>
          <a:p>
            <a:pPr marL="628650" lvl="1" indent="-171450">
              <a:buFontTx/>
              <a:buChar char="-"/>
            </a:pPr>
            <a:r>
              <a:rPr lang="en-US" noProof="0" dirty="0"/>
              <a:t>With other tools, e.g. molecular construction kits or even </a:t>
            </a:r>
            <a:r>
              <a:rPr lang="en-US" noProof="0" dirty="0" err="1"/>
              <a:t>Jmol</a:t>
            </a:r>
            <a:r>
              <a:rPr lang="en-US" noProof="0" dirty="0"/>
              <a:t>, only static view is possible</a:t>
            </a:r>
          </a:p>
          <a:p>
            <a:pPr marL="628650" lvl="1" indent="-171450">
              <a:buFontTx/>
              <a:buChar char="-"/>
            </a:pPr>
            <a:r>
              <a:rPr lang="en-US" noProof="0" dirty="0"/>
              <a:t>But using AR creates the possibility to not only create dynamic 3D models, but viewing them while looked at the real experiment and with that directly creating the connection between the visual result and the knowledge of what is happening on a molecular level</a:t>
            </a:r>
          </a:p>
          <a:p>
            <a:pPr marL="628650" lvl="1" indent="-171450">
              <a:buFontTx/>
              <a:buChar char="-"/>
            </a:pPr>
            <a:r>
              <a:rPr lang="en-US" noProof="0" dirty="0"/>
              <a:t>Therefore I wanted to start with augmenting an experiment and adding 3D models to include new perspectives and information, such as the molecules of the reaction taking place</a:t>
            </a:r>
          </a:p>
          <a:p>
            <a:pPr marL="171450" lvl="0" indent="-171450">
              <a:buFontTx/>
              <a:buChar char="-"/>
            </a:pPr>
            <a:r>
              <a:rPr lang="en-US" noProof="0" dirty="0"/>
              <a:t>When I thought about what experiment to augment, I wanted to make sure to not be restricted to this one experiment, but being extensible, other than it was done with </a:t>
            </a:r>
            <a:r>
              <a:rPr lang="en-US" noProof="0" dirty="0" err="1"/>
              <a:t>RAppChemistry</a:t>
            </a:r>
            <a:endParaRPr lang="en-US" noProof="0" dirty="0"/>
          </a:p>
          <a:p>
            <a:pPr marL="628650" lvl="1" indent="-171450">
              <a:buFontTx/>
              <a:buChar char="-"/>
            </a:pPr>
            <a:r>
              <a:rPr lang="en-US" noProof="0" dirty="0"/>
              <a:t>address different skill levels so that both good and bad students are addressed</a:t>
            </a:r>
          </a:p>
          <a:p>
            <a:pPr marL="628650" lvl="1" indent="-171450">
              <a:buFontTx/>
              <a:buChar char="-"/>
            </a:pPr>
            <a:r>
              <a:rPr lang="en-US" noProof="0" dirty="0"/>
              <a:t>The result was not an AR app, but an AR learning environment</a:t>
            </a:r>
          </a:p>
          <a:p>
            <a:pPr marL="628650" lvl="1" indent="-171450">
              <a:buFontTx/>
              <a:buChar char="-"/>
            </a:pPr>
            <a:r>
              <a:rPr lang="en-US" noProof="0" dirty="0"/>
              <a:t>i.e. that there are not only augmentations, but also theoretical assistance and quizzes for verification</a:t>
            </a:r>
          </a:p>
          <a:p>
            <a:pPr marL="171450" lvl="0" indent="-171450">
              <a:buFontTx/>
              <a:buChar char="-"/>
            </a:pPr>
            <a:r>
              <a:rPr lang="en-US" noProof="0" dirty="0"/>
              <a:t>This concept of creating a learning environment also enables the possibility for students to learn at their own speed</a:t>
            </a:r>
          </a:p>
          <a:p>
            <a:pPr marL="171450" lvl="0" indent="-171450">
              <a:buFontTx/>
              <a:buChar char="-"/>
            </a:pPr>
            <a:r>
              <a:rPr lang="en-US" noProof="0" dirty="0"/>
              <a:t>As this presentation is rather limited in time and I see that I don’t have that much time left, I skip the rest of the points, but you are welcome to look at them afterwards and ask questions</a:t>
            </a:r>
          </a:p>
          <a:p>
            <a:pPr marL="171450" lvl="0" indent="-171450">
              <a:buFontTx/>
              <a:buChar char="-"/>
            </a:pPr>
            <a:r>
              <a:rPr lang="en-US" noProof="0" dirty="0"/>
              <a:t>So let’s go on and take a look at my app ARChem</a:t>
            </a:r>
          </a:p>
          <a:p>
            <a:pPr marL="628650" lvl="1" indent="-171450">
              <a:buFontTx/>
              <a:buChar char="-"/>
            </a:pPr>
            <a:endParaRPr lang="en-US" noProof="0" dirty="0"/>
          </a:p>
          <a:p>
            <a:pPr marL="171450" lvl="0" indent="-171450">
              <a:buFontTx/>
              <a:buChar char="-"/>
            </a:pPr>
            <a:endParaRPr lang="en-US" noProof="0" dirty="0"/>
          </a:p>
        </p:txBody>
      </p:sp>
      <p:sp>
        <p:nvSpPr>
          <p:cNvPr id="4" name="Foliennummernplatzhalter 3"/>
          <p:cNvSpPr>
            <a:spLocks noGrp="1"/>
          </p:cNvSpPr>
          <p:nvPr>
            <p:ph type="sldNum" sz="quarter" idx="5"/>
          </p:nvPr>
        </p:nvSpPr>
        <p:spPr/>
        <p:txBody>
          <a:bodyPr/>
          <a:lstStyle/>
          <a:p>
            <a:fld id="{741E7853-A490-4F42-A560-8CD18868D997}" type="slidenum">
              <a:rPr lang="de-DE" smtClean="0"/>
              <a:pPr/>
              <a:t>11</a:t>
            </a:fld>
            <a:endParaRPr lang="de-DE"/>
          </a:p>
        </p:txBody>
      </p:sp>
    </p:spTree>
    <p:extLst>
      <p:ext uri="{BB962C8B-B14F-4D97-AF65-F5344CB8AC3E}">
        <p14:creationId xmlns:p14="http://schemas.microsoft.com/office/powerpoint/2010/main" val="25005666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 name="Text Box 18"/>
          <p:cNvSpPr txBox="1">
            <a:spLocks noChangeArrowheads="1"/>
          </p:cNvSpPr>
          <p:nvPr userDrawn="1"/>
        </p:nvSpPr>
        <p:spPr bwMode="auto">
          <a:xfrm>
            <a:off x="6229350" y="234625"/>
            <a:ext cx="1841500" cy="228600"/>
          </a:xfrm>
          <a:prstGeom prst="rect">
            <a:avLst/>
          </a:prstGeom>
          <a:noFill/>
          <a:ln w="9525">
            <a:noFill/>
            <a:miter lim="800000"/>
            <a:headEnd/>
            <a:tailEnd/>
          </a:ln>
          <a:effectLst/>
        </p:spPr>
        <p:txBody>
          <a:bodyPr wrap="none">
            <a:spAutoFit/>
          </a:bodyPr>
          <a:lstStyle>
            <a:lvl1pPr>
              <a:defRPr sz="2000">
                <a:solidFill>
                  <a:schemeClr val="tx1"/>
                </a:solidFill>
                <a:latin typeface="Arial" charset="0"/>
                <a:ea typeface="ＭＳ Ｐゴシック" pitchFamily="6" charset="-128"/>
              </a:defRPr>
            </a:lvl1pPr>
            <a:lvl2pPr marL="37931725" indent="-37474525">
              <a:defRPr sz="2000">
                <a:solidFill>
                  <a:schemeClr val="tx1"/>
                </a:solidFill>
                <a:latin typeface="Arial" charset="0"/>
                <a:ea typeface="ＭＳ Ｐゴシック" pitchFamily="6" charset="-128"/>
              </a:defRPr>
            </a:lvl2pPr>
            <a:lvl3pPr>
              <a:defRPr sz="2000">
                <a:solidFill>
                  <a:schemeClr val="tx1"/>
                </a:solidFill>
                <a:latin typeface="Arial" charset="0"/>
                <a:ea typeface="ＭＳ Ｐゴシック" pitchFamily="6" charset="-128"/>
              </a:defRPr>
            </a:lvl3pPr>
            <a:lvl4pPr>
              <a:defRPr sz="2000">
                <a:solidFill>
                  <a:schemeClr val="tx1"/>
                </a:solidFill>
                <a:latin typeface="Arial" charset="0"/>
                <a:ea typeface="ＭＳ Ｐゴシック" pitchFamily="6" charset="-128"/>
              </a:defRPr>
            </a:lvl4pPr>
            <a:lvl5pPr>
              <a:defRPr sz="2000">
                <a:solidFill>
                  <a:schemeClr val="tx1"/>
                </a:solidFill>
                <a:latin typeface="Arial" charset="0"/>
                <a:ea typeface="ＭＳ Ｐゴシック" pitchFamily="6" charset="-128"/>
              </a:defRPr>
            </a:lvl5pPr>
            <a:lvl6pPr marL="457200" eaLnBrk="0" fontAlgn="base" hangingPunct="0">
              <a:spcBef>
                <a:spcPct val="0"/>
              </a:spcBef>
              <a:spcAft>
                <a:spcPct val="0"/>
              </a:spcAft>
              <a:defRPr sz="2000">
                <a:solidFill>
                  <a:schemeClr val="tx1"/>
                </a:solidFill>
                <a:latin typeface="Arial" charset="0"/>
                <a:ea typeface="ＭＳ Ｐゴシック" pitchFamily="6" charset="-128"/>
              </a:defRPr>
            </a:lvl6pPr>
            <a:lvl7pPr marL="914400" eaLnBrk="0" fontAlgn="base" hangingPunct="0">
              <a:spcBef>
                <a:spcPct val="0"/>
              </a:spcBef>
              <a:spcAft>
                <a:spcPct val="0"/>
              </a:spcAft>
              <a:defRPr sz="2000">
                <a:solidFill>
                  <a:schemeClr val="tx1"/>
                </a:solidFill>
                <a:latin typeface="Arial" charset="0"/>
                <a:ea typeface="ＭＳ Ｐゴシック" pitchFamily="6" charset="-128"/>
              </a:defRPr>
            </a:lvl7pPr>
            <a:lvl8pPr marL="1371600" eaLnBrk="0" fontAlgn="base" hangingPunct="0">
              <a:spcBef>
                <a:spcPct val="0"/>
              </a:spcBef>
              <a:spcAft>
                <a:spcPct val="0"/>
              </a:spcAft>
              <a:defRPr sz="2000">
                <a:solidFill>
                  <a:schemeClr val="tx1"/>
                </a:solidFill>
                <a:latin typeface="Arial" charset="0"/>
                <a:ea typeface="ＭＳ Ｐゴシック" pitchFamily="6" charset="-128"/>
              </a:defRPr>
            </a:lvl8pPr>
            <a:lvl9pPr marL="1828800" eaLnBrk="0" fontAlgn="base" hangingPunct="0">
              <a:spcBef>
                <a:spcPct val="0"/>
              </a:spcBef>
              <a:spcAft>
                <a:spcPct val="0"/>
              </a:spcAft>
              <a:defRPr sz="2000">
                <a:solidFill>
                  <a:schemeClr val="tx1"/>
                </a:solidFill>
                <a:latin typeface="Arial" charset="0"/>
                <a:ea typeface="ＭＳ Ｐゴシック" pitchFamily="6" charset="-128"/>
              </a:defRPr>
            </a:lvl9pPr>
          </a:lstStyle>
          <a:p>
            <a:r>
              <a:rPr lang="de-DE" sz="900">
                <a:solidFill>
                  <a:schemeClr val="bg2"/>
                </a:solidFill>
              </a:rPr>
              <a:t>Technische Universität München</a:t>
            </a:r>
          </a:p>
        </p:txBody>
      </p:sp>
      <p:sp>
        <p:nvSpPr>
          <p:cNvPr id="5" name="Line 22"/>
          <p:cNvSpPr>
            <a:spLocks noChangeShapeType="1"/>
          </p:cNvSpPr>
          <p:nvPr userDrawn="1"/>
        </p:nvSpPr>
        <p:spPr bwMode="auto">
          <a:xfrm>
            <a:off x="0" y="441000"/>
            <a:ext cx="9144000" cy="0"/>
          </a:xfrm>
          <a:prstGeom prst="line">
            <a:avLst/>
          </a:prstGeom>
          <a:noFill/>
          <a:ln w="9525">
            <a:solidFill>
              <a:schemeClr val="bg2"/>
            </a:solidFill>
            <a:round/>
            <a:headEnd/>
            <a:tailEnd/>
          </a:ln>
          <a:effectLst/>
        </p:spPr>
        <p:txBody>
          <a:bodyPr/>
          <a:lstStyle/>
          <a:p>
            <a:pPr>
              <a:defRPr/>
            </a:pPr>
            <a:endParaRPr lang="en-US">
              <a:latin typeface="Arial" pitchFamily="34" charset="0"/>
              <a:ea typeface="ＭＳ Ｐゴシック" pitchFamily="18" charset="-128"/>
              <a:cs typeface="ＭＳ Ｐゴシック" pitchFamily="18" charset="-128"/>
            </a:endParaRPr>
          </a:p>
        </p:txBody>
      </p:sp>
      <p:sp>
        <p:nvSpPr>
          <p:cNvPr id="6" name="Line 23"/>
          <p:cNvSpPr>
            <a:spLocks noChangeShapeType="1"/>
          </p:cNvSpPr>
          <p:nvPr userDrawn="1"/>
        </p:nvSpPr>
        <p:spPr bwMode="auto">
          <a:xfrm>
            <a:off x="0" y="6432600"/>
            <a:ext cx="9144000" cy="0"/>
          </a:xfrm>
          <a:prstGeom prst="line">
            <a:avLst/>
          </a:prstGeom>
          <a:noFill/>
          <a:ln w="9525">
            <a:solidFill>
              <a:schemeClr val="bg2"/>
            </a:solidFill>
            <a:round/>
            <a:headEnd/>
            <a:tailEnd/>
          </a:ln>
          <a:effectLst/>
        </p:spPr>
        <p:txBody>
          <a:bodyPr/>
          <a:lstStyle/>
          <a:p>
            <a:pPr>
              <a:defRPr/>
            </a:pPr>
            <a:endParaRPr lang="en-US">
              <a:latin typeface="Arial" pitchFamily="34" charset="0"/>
              <a:ea typeface="ＭＳ Ｐゴシック" pitchFamily="18" charset="-128"/>
              <a:cs typeface="ＭＳ Ｐゴシック" pitchFamily="18" charset="-128"/>
            </a:endParaRPr>
          </a:p>
        </p:txBody>
      </p:sp>
      <p:pic>
        <p:nvPicPr>
          <p:cNvPr id="7" name="Picture 2" descr="C:\Users\Flopc\Desktop\ppt\TUMLogo_oZ_Vollfl_blau_RGB.em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035925" y="80638"/>
            <a:ext cx="60642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Rectangle 3"/>
          <p:cNvSpPr>
            <a:spLocks noGrp="1" noChangeArrowheads="1"/>
          </p:cNvSpPr>
          <p:nvPr>
            <p:ph type="ctrTitle"/>
          </p:nvPr>
        </p:nvSpPr>
        <p:spPr>
          <a:xfrm>
            <a:off x="495300" y="1828800"/>
            <a:ext cx="8128000" cy="1295400"/>
          </a:xfrm>
        </p:spPr>
        <p:txBody>
          <a:bodyPr/>
          <a:lstStyle>
            <a:lvl1pPr algn="ctr">
              <a:defRPr sz="3200" b="1"/>
            </a:lvl1pPr>
          </a:lstStyle>
          <a:p>
            <a:r>
              <a:rPr lang="en-US"/>
              <a:t>Click to edit Master title style</a:t>
            </a:r>
            <a:endParaRPr lang="de-DE"/>
          </a:p>
        </p:txBody>
      </p:sp>
      <p:sp>
        <p:nvSpPr>
          <p:cNvPr id="11268" name="Rectangle 4"/>
          <p:cNvSpPr>
            <a:spLocks noGrp="1" noChangeArrowheads="1"/>
          </p:cNvSpPr>
          <p:nvPr>
            <p:ph type="subTitle" idx="1"/>
          </p:nvPr>
        </p:nvSpPr>
        <p:spPr>
          <a:xfrm>
            <a:off x="508000" y="3429000"/>
            <a:ext cx="8128000" cy="1752600"/>
          </a:xfrm>
        </p:spPr>
        <p:txBody>
          <a:bodyPr/>
          <a:lstStyle>
            <a:lvl1pPr marL="0" indent="0" algn="ctr">
              <a:buFontTx/>
              <a:buNone/>
              <a:defRPr sz="2400"/>
            </a:lvl1pPr>
          </a:lstStyle>
          <a:p>
            <a:r>
              <a:rPr lang="en-US"/>
              <a:t>Click to edit Master subtitle style</a:t>
            </a:r>
            <a:endParaRPr lang="de-DE"/>
          </a:p>
        </p:txBody>
      </p:sp>
      <p:sp>
        <p:nvSpPr>
          <p:cNvPr id="8" name="Rectangle 6"/>
          <p:cNvSpPr>
            <a:spLocks noGrp="1" noChangeArrowheads="1"/>
          </p:cNvSpPr>
          <p:nvPr>
            <p:ph type="ftr" sz="quarter" idx="10"/>
          </p:nvPr>
        </p:nvSpPr>
        <p:spPr>
          <a:xfrm>
            <a:off x="508000" y="6508800"/>
            <a:ext cx="8153400" cy="304800"/>
          </a:xfrm>
        </p:spPr>
        <p:txBody>
          <a:bodyPr anchor="t"/>
          <a:lstStyle>
            <a:lvl1pPr>
              <a:defRPr/>
            </a:lvl1pPr>
          </a:lstStyle>
          <a:p>
            <a:r>
              <a:rPr lang="de-DE"/>
              <a:t>Laura </a:t>
            </a:r>
            <a:r>
              <a:rPr lang="de-DE" err="1"/>
              <a:t>Xourgias</a:t>
            </a:r>
            <a:r>
              <a:rPr lang="de-DE"/>
              <a:t>: </a:t>
            </a:r>
            <a:r>
              <a:rPr lang="de-DE" err="1"/>
              <a:t>Augmented</a:t>
            </a:r>
            <a:r>
              <a:rPr lang="de-DE"/>
              <a:t> Reality in Chemistry Education</a:t>
            </a:r>
          </a:p>
        </p:txBody>
      </p:sp>
      <p:pic>
        <p:nvPicPr>
          <p:cNvPr id="10242" name="Picture 2" descr="C:\Users\christian\Documents\vorlagen\logo\far_logo_tum_blau.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212000" y="4149000"/>
            <a:ext cx="720000"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04932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EB5AE2D9-08D2-D9E3-D799-4EE9F9E8327C}"/>
              </a:ext>
            </a:extLst>
          </p:cNvPr>
          <p:cNvSpPr>
            <a:spLocks noGrp="1"/>
          </p:cNvSpPr>
          <p:nvPr>
            <p:ph type="dt" sz="half" idx="10"/>
          </p:nvPr>
        </p:nvSpPr>
        <p:spPr/>
        <p:txBody>
          <a:bodyPr/>
          <a:lstStyle/>
          <a:p>
            <a:fld id="{C6A5D8A0-5DFA-E54A-BE48-5BAD7F8956A0}" type="datetimeFigureOut">
              <a:rPr lang="en-US" smtClean="0"/>
              <a:t>9/1/22</a:t>
            </a:fld>
            <a:endParaRPr lang="en-US"/>
          </a:p>
        </p:txBody>
      </p:sp>
      <p:sp>
        <p:nvSpPr>
          <p:cNvPr id="3" name="Fußzeilenplatzhalter 2">
            <a:extLst>
              <a:ext uri="{FF2B5EF4-FFF2-40B4-BE49-F238E27FC236}">
                <a16:creationId xmlns:a16="http://schemas.microsoft.com/office/drawing/2014/main" id="{1BF62B79-F705-B69C-707C-2AD39F2097C6}"/>
              </a:ext>
            </a:extLst>
          </p:cNvPr>
          <p:cNvSpPr>
            <a:spLocks noGrp="1"/>
          </p:cNvSpPr>
          <p:nvPr>
            <p:ph type="ftr" sz="quarter" idx="11"/>
          </p:nvPr>
        </p:nvSpPr>
        <p:spPr/>
        <p:txBody>
          <a:bodyPr/>
          <a:lstStyle/>
          <a:p>
            <a:endParaRPr lang="en-US"/>
          </a:p>
        </p:txBody>
      </p:sp>
      <p:sp>
        <p:nvSpPr>
          <p:cNvPr id="4" name="Foliennummernplatzhalter 3">
            <a:extLst>
              <a:ext uri="{FF2B5EF4-FFF2-40B4-BE49-F238E27FC236}">
                <a16:creationId xmlns:a16="http://schemas.microsoft.com/office/drawing/2014/main" id="{73924AC7-3DF4-3A7E-E7D2-99CE90CC42C6}"/>
              </a:ext>
            </a:extLst>
          </p:cNvPr>
          <p:cNvSpPr>
            <a:spLocks noGrp="1"/>
          </p:cNvSpPr>
          <p:nvPr>
            <p:ph type="sldNum" sz="quarter" idx="12"/>
          </p:nvPr>
        </p:nvSpPr>
        <p:spPr/>
        <p:txBody>
          <a:bodyPr/>
          <a:lstStyle/>
          <a:p>
            <a:fld id="{A3C09633-CB01-ED42-B473-9518135C4D70}" type="slidenum">
              <a:rPr lang="en-US" smtClean="0"/>
              <a:t>‹Nr.›</a:t>
            </a:fld>
            <a:endParaRPr lang="en-US"/>
          </a:p>
        </p:txBody>
      </p:sp>
    </p:spTree>
    <p:extLst>
      <p:ext uri="{BB962C8B-B14F-4D97-AF65-F5344CB8AC3E}">
        <p14:creationId xmlns:p14="http://schemas.microsoft.com/office/powerpoint/2010/main" val="10226899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9133C6-66E0-ED22-090C-72F82F371C90}"/>
              </a:ext>
            </a:extLst>
          </p:cNvPr>
          <p:cNvSpPr>
            <a:spLocks noGrp="1"/>
          </p:cNvSpPr>
          <p:nvPr>
            <p:ph type="title"/>
          </p:nvPr>
        </p:nvSpPr>
        <p:spPr>
          <a:xfrm>
            <a:off x="630238" y="457200"/>
            <a:ext cx="2949575" cy="1600200"/>
          </a:xfrm>
        </p:spPr>
        <p:txBody>
          <a:bodyPr anchor="b"/>
          <a:lstStyle>
            <a:lvl1pPr>
              <a:defRPr sz="3200"/>
            </a:lvl1pPr>
          </a:lstStyle>
          <a:p>
            <a:r>
              <a:rPr lang="de-DE"/>
              <a:t>Mastertitelformat bearbeiten</a:t>
            </a:r>
            <a:endParaRPr lang="en-US"/>
          </a:p>
        </p:txBody>
      </p:sp>
      <p:sp>
        <p:nvSpPr>
          <p:cNvPr id="3" name="Inhaltsplatzhalter 2">
            <a:extLst>
              <a:ext uri="{FF2B5EF4-FFF2-40B4-BE49-F238E27FC236}">
                <a16:creationId xmlns:a16="http://schemas.microsoft.com/office/drawing/2014/main" id="{767DC975-526C-9C60-62D2-BC89143500EF}"/>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platzhalter 3">
            <a:extLst>
              <a:ext uri="{FF2B5EF4-FFF2-40B4-BE49-F238E27FC236}">
                <a16:creationId xmlns:a16="http://schemas.microsoft.com/office/drawing/2014/main" id="{BEFD3784-3963-7BB2-D417-4DCC2D0FA3EA}"/>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ECE3AF1B-BCA7-8F3D-3C36-2B64BF2F468B}"/>
              </a:ext>
            </a:extLst>
          </p:cNvPr>
          <p:cNvSpPr>
            <a:spLocks noGrp="1"/>
          </p:cNvSpPr>
          <p:nvPr>
            <p:ph type="dt" sz="half" idx="10"/>
          </p:nvPr>
        </p:nvSpPr>
        <p:spPr/>
        <p:txBody>
          <a:bodyPr/>
          <a:lstStyle/>
          <a:p>
            <a:fld id="{C6A5D8A0-5DFA-E54A-BE48-5BAD7F8956A0}" type="datetimeFigureOut">
              <a:rPr lang="en-US" smtClean="0"/>
              <a:t>9/1/22</a:t>
            </a:fld>
            <a:endParaRPr lang="en-US"/>
          </a:p>
        </p:txBody>
      </p:sp>
      <p:sp>
        <p:nvSpPr>
          <p:cNvPr id="6" name="Fußzeilenplatzhalter 5">
            <a:extLst>
              <a:ext uri="{FF2B5EF4-FFF2-40B4-BE49-F238E27FC236}">
                <a16:creationId xmlns:a16="http://schemas.microsoft.com/office/drawing/2014/main" id="{AF4F4F6D-8C1A-AECF-D132-073D79EE157B}"/>
              </a:ext>
            </a:extLst>
          </p:cNvPr>
          <p:cNvSpPr>
            <a:spLocks noGrp="1"/>
          </p:cNvSpPr>
          <p:nvPr>
            <p:ph type="ftr" sz="quarter" idx="11"/>
          </p:nvPr>
        </p:nvSpPr>
        <p:spPr/>
        <p:txBody>
          <a:bodyPr/>
          <a:lstStyle/>
          <a:p>
            <a:endParaRPr lang="en-US"/>
          </a:p>
        </p:txBody>
      </p:sp>
      <p:sp>
        <p:nvSpPr>
          <p:cNvPr id="7" name="Foliennummernplatzhalter 6">
            <a:extLst>
              <a:ext uri="{FF2B5EF4-FFF2-40B4-BE49-F238E27FC236}">
                <a16:creationId xmlns:a16="http://schemas.microsoft.com/office/drawing/2014/main" id="{F0C60494-2ECB-CCC6-4B62-4EA6A51DC69C}"/>
              </a:ext>
            </a:extLst>
          </p:cNvPr>
          <p:cNvSpPr>
            <a:spLocks noGrp="1"/>
          </p:cNvSpPr>
          <p:nvPr>
            <p:ph type="sldNum" sz="quarter" idx="12"/>
          </p:nvPr>
        </p:nvSpPr>
        <p:spPr/>
        <p:txBody>
          <a:bodyPr/>
          <a:lstStyle/>
          <a:p>
            <a:fld id="{A3C09633-CB01-ED42-B473-9518135C4D70}" type="slidenum">
              <a:rPr lang="en-US" smtClean="0"/>
              <a:t>‹Nr.›</a:t>
            </a:fld>
            <a:endParaRPr lang="en-US"/>
          </a:p>
        </p:txBody>
      </p:sp>
    </p:spTree>
    <p:extLst>
      <p:ext uri="{BB962C8B-B14F-4D97-AF65-F5344CB8AC3E}">
        <p14:creationId xmlns:p14="http://schemas.microsoft.com/office/powerpoint/2010/main" val="921188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4D208A-35BC-53ED-0862-868D0EE32707}"/>
              </a:ext>
            </a:extLst>
          </p:cNvPr>
          <p:cNvSpPr>
            <a:spLocks noGrp="1"/>
          </p:cNvSpPr>
          <p:nvPr>
            <p:ph type="title"/>
          </p:nvPr>
        </p:nvSpPr>
        <p:spPr>
          <a:xfrm>
            <a:off x="630238" y="457200"/>
            <a:ext cx="2949575" cy="1600200"/>
          </a:xfrm>
        </p:spPr>
        <p:txBody>
          <a:bodyPr anchor="b"/>
          <a:lstStyle>
            <a:lvl1pPr>
              <a:defRPr sz="3200"/>
            </a:lvl1pPr>
          </a:lstStyle>
          <a:p>
            <a:r>
              <a:rPr lang="de-DE"/>
              <a:t>Mastertitelformat bearbeiten</a:t>
            </a:r>
            <a:endParaRPr lang="en-US"/>
          </a:p>
        </p:txBody>
      </p:sp>
      <p:sp>
        <p:nvSpPr>
          <p:cNvPr id="3" name="Bildplatzhalter 2">
            <a:extLst>
              <a:ext uri="{FF2B5EF4-FFF2-40B4-BE49-F238E27FC236}">
                <a16:creationId xmlns:a16="http://schemas.microsoft.com/office/drawing/2014/main" id="{D511B57B-95C1-0211-5F98-61A9E3C9F4EF}"/>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a:extLst>
              <a:ext uri="{FF2B5EF4-FFF2-40B4-BE49-F238E27FC236}">
                <a16:creationId xmlns:a16="http://schemas.microsoft.com/office/drawing/2014/main" id="{CBD18F17-733F-81B3-C201-3D92C52D4FC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9A737C82-E999-BF4F-3459-B62F6C798375}"/>
              </a:ext>
            </a:extLst>
          </p:cNvPr>
          <p:cNvSpPr>
            <a:spLocks noGrp="1"/>
          </p:cNvSpPr>
          <p:nvPr>
            <p:ph type="dt" sz="half" idx="10"/>
          </p:nvPr>
        </p:nvSpPr>
        <p:spPr/>
        <p:txBody>
          <a:bodyPr/>
          <a:lstStyle/>
          <a:p>
            <a:fld id="{C6A5D8A0-5DFA-E54A-BE48-5BAD7F8956A0}" type="datetimeFigureOut">
              <a:rPr lang="en-US" smtClean="0"/>
              <a:t>9/1/22</a:t>
            </a:fld>
            <a:endParaRPr lang="en-US"/>
          </a:p>
        </p:txBody>
      </p:sp>
      <p:sp>
        <p:nvSpPr>
          <p:cNvPr id="6" name="Fußzeilenplatzhalter 5">
            <a:extLst>
              <a:ext uri="{FF2B5EF4-FFF2-40B4-BE49-F238E27FC236}">
                <a16:creationId xmlns:a16="http://schemas.microsoft.com/office/drawing/2014/main" id="{07A27921-8EC8-EFE8-8F6A-56AD99AF8F28}"/>
              </a:ext>
            </a:extLst>
          </p:cNvPr>
          <p:cNvSpPr>
            <a:spLocks noGrp="1"/>
          </p:cNvSpPr>
          <p:nvPr>
            <p:ph type="ftr" sz="quarter" idx="11"/>
          </p:nvPr>
        </p:nvSpPr>
        <p:spPr/>
        <p:txBody>
          <a:bodyPr/>
          <a:lstStyle/>
          <a:p>
            <a:endParaRPr lang="en-US"/>
          </a:p>
        </p:txBody>
      </p:sp>
      <p:sp>
        <p:nvSpPr>
          <p:cNvPr id="7" name="Foliennummernplatzhalter 6">
            <a:extLst>
              <a:ext uri="{FF2B5EF4-FFF2-40B4-BE49-F238E27FC236}">
                <a16:creationId xmlns:a16="http://schemas.microsoft.com/office/drawing/2014/main" id="{564E3802-5E0C-AC47-BDEF-D2AD973E3A06}"/>
              </a:ext>
            </a:extLst>
          </p:cNvPr>
          <p:cNvSpPr>
            <a:spLocks noGrp="1"/>
          </p:cNvSpPr>
          <p:nvPr>
            <p:ph type="sldNum" sz="quarter" idx="12"/>
          </p:nvPr>
        </p:nvSpPr>
        <p:spPr/>
        <p:txBody>
          <a:bodyPr/>
          <a:lstStyle/>
          <a:p>
            <a:fld id="{A3C09633-CB01-ED42-B473-9518135C4D70}" type="slidenum">
              <a:rPr lang="en-US" smtClean="0"/>
              <a:t>‹Nr.›</a:t>
            </a:fld>
            <a:endParaRPr lang="en-US"/>
          </a:p>
        </p:txBody>
      </p:sp>
    </p:spTree>
    <p:extLst>
      <p:ext uri="{BB962C8B-B14F-4D97-AF65-F5344CB8AC3E}">
        <p14:creationId xmlns:p14="http://schemas.microsoft.com/office/powerpoint/2010/main" val="36941695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78F517-95BF-6BD7-8B29-85CB884A0C0A}"/>
              </a:ext>
            </a:extLst>
          </p:cNvPr>
          <p:cNvSpPr>
            <a:spLocks noGrp="1"/>
          </p:cNvSpPr>
          <p:nvPr>
            <p:ph type="title"/>
          </p:nvPr>
        </p:nvSpPr>
        <p:spPr/>
        <p:txBody>
          <a:bodyPr/>
          <a:lstStyle/>
          <a:p>
            <a:r>
              <a:rPr lang="de-DE"/>
              <a:t>Mastertitelformat bearbeiten</a:t>
            </a:r>
            <a:endParaRPr lang="en-US"/>
          </a:p>
        </p:txBody>
      </p:sp>
      <p:sp>
        <p:nvSpPr>
          <p:cNvPr id="3" name="Vertikaler Textplatzhalter 2">
            <a:extLst>
              <a:ext uri="{FF2B5EF4-FFF2-40B4-BE49-F238E27FC236}">
                <a16:creationId xmlns:a16="http://schemas.microsoft.com/office/drawing/2014/main" id="{4C274BC2-E576-D2FC-6429-1A813397C067}"/>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46F3C4F6-D261-1F8B-879C-DC0C5108CDEF}"/>
              </a:ext>
            </a:extLst>
          </p:cNvPr>
          <p:cNvSpPr>
            <a:spLocks noGrp="1"/>
          </p:cNvSpPr>
          <p:nvPr>
            <p:ph type="dt" sz="half" idx="10"/>
          </p:nvPr>
        </p:nvSpPr>
        <p:spPr/>
        <p:txBody>
          <a:bodyPr/>
          <a:lstStyle/>
          <a:p>
            <a:fld id="{C6A5D8A0-5DFA-E54A-BE48-5BAD7F8956A0}" type="datetimeFigureOut">
              <a:rPr lang="en-US" smtClean="0"/>
              <a:t>9/1/22</a:t>
            </a:fld>
            <a:endParaRPr lang="en-US"/>
          </a:p>
        </p:txBody>
      </p:sp>
      <p:sp>
        <p:nvSpPr>
          <p:cNvPr id="5" name="Fußzeilenplatzhalter 4">
            <a:extLst>
              <a:ext uri="{FF2B5EF4-FFF2-40B4-BE49-F238E27FC236}">
                <a16:creationId xmlns:a16="http://schemas.microsoft.com/office/drawing/2014/main" id="{F12813C4-B1C4-2BA5-0F96-4A9C446DBF85}"/>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F472B8C0-7E00-297A-8996-D507ECA7AA21}"/>
              </a:ext>
            </a:extLst>
          </p:cNvPr>
          <p:cNvSpPr>
            <a:spLocks noGrp="1"/>
          </p:cNvSpPr>
          <p:nvPr>
            <p:ph type="sldNum" sz="quarter" idx="12"/>
          </p:nvPr>
        </p:nvSpPr>
        <p:spPr/>
        <p:txBody>
          <a:bodyPr/>
          <a:lstStyle/>
          <a:p>
            <a:fld id="{A3C09633-CB01-ED42-B473-9518135C4D70}" type="slidenum">
              <a:rPr lang="en-US" smtClean="0"/>
              <a:t>‹Nr.›</a:t>
            </a:fld>
            <a:endParaRPr lang="en-US"/>
          </a:p>
        </p:txBody>
      </p:sp>
    </p:spTree>
    <p:extLst>
      <p:ext uri="{BB962C8B-B14F-4D97-AF65-F5344CB8AC3E}">
        <p14:creationId xmlns:p14="http://schemas.microsoft.com/office/powerpoint/2010/main" val="34829299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6201E8BB-0112-0EA0-E9F7-83757904FBB2}"/>
              </a:ext>
            </a:extLst>
          </p:cNvPr>
          <p:cNvSpPr>
            <a:spLocks noGrp="1"/>
          </p:cNvSpPr>
          <p:nvPr>
            <p:ph type="title" orient="vert"/>
          </p:nvPr>
        </p:nvSpPr>
        <p:spPr>
          <a:xfrm>
            <a:off x="6543675" y="365125"/>
            <a:ext cx="1971675" cy="5811838"/>
          </a:xfrm>
        </p:spPr>
        <p:txBody>
          <a:bodyPr vert="eaVert"/>
          <a:lstStyle/>
          <a:p>
            <a:r>
              <a:rPr lang="de-DE"/>
              <a:t>Mastertitelformat bearbeiten</a:t>
            </a:r>
            <a:endParaRPr lang="en-US"/>
          </a:p>
        </p:txBody>
      </p:sp>
      <p:sp>
        <p:nvSpPr>
          <p:cNvPr id="3" name="Vertikaler Textplatzhalter 2">
            <a:extLst>
              <a:ext uri="{FF2B5EF4-FFF2-40B4-BE49-F238E27FC236}">
                <a16:creationId xmlns:a16="http://schemas.microsoft.com/office/drawing/2014/main" id="{43AD5653-22B3-B53C-BE4A-27D1A7243CCC}"/>
              </a:ext>
            </a:extLst>
          </p:cNvPr>
          <p:cNvSpPr>
            <a:spLocks noGrp="1"/>
          </p:cNvSpPr>
          <p:nvPr>
            <p:ph type="body" orient="vert" idx="1"/>
          </p:nvPr>
        </p:nvSpPr>
        <p:spPr>
          <a:xfrm>
            <a:off x="628650" y="365125"/>
            <a:ext cx="5762625"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9357B9F1-363A-9181-9AE4-82AE9E32099E}"/>
              </a:ext>
            </a:extLst>
          </p:cNvPr>
          <p:cNvSpPr>
            <a:spLocks noGrp="1"/>
          </p:cNvSpPr>
          <p:nvPr>
            <p:ph type="dt" sz="half" idx="10"/>
          </p:nvPr>
        </p:nvSpPr>
        <p:spPr/>
        <p:txBody>
          <a:bodyPr/>
          <a:lstStyle/>
          <a:p>
            <a:fld id="{C6A5D8A0-5DFA-E54A-BE48-5BAD7F8956A0}" type="datetimeFigureOut">
              <a:rPr lang="en-US" smtClean="0"/>
              <a:t>9/1/22</a:t>
            </a:fld>
            <a:endParaRPr lang="en-US"/>
          </a:p>
        </p:txBody>
      </p:sp>
      <p:sp>
        <p:nvSpPr>
          <p:cNvPr id="5" name="Fußzeilenplatzhalter 4">
            <a:extLst>
              <a:ext uri="{FF2B5EF4-FFF2-40B4-BE49-F238E27FC236}">
                <a16:creationId xmlns:a16="http://schemas.microsoft.com/office/drawing/2014/main" id="{4ED62C9E-7759-5418-4246-66EC522B7804}"/>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05664810-3A10-F279-EFA3-51AD2C544B15}"/>
              </a:ext>
            </a:extLst>
          </p:cNvPr>
          <p:cNvSpPr>
            <a:spLocks noGrp="1"/>
          </p:cNvSpPr>
          <p:nvPr>
            <p:ph type="sldNum" sz="quarter" idx="12"/>
          </p:nvPr>
        </p:nvSpPr>
        <p:spPr/>
        <p:txBody>
          <a:bodyPr/>
          <a:lstStyle/>
          <a:p>
            <a:fld id="{A3C09633-CB01-ED42-B473-9518135C4D70}" type="slidenum">
              <a:rPr lang="en-US" smtClean="0"/>
              <a:t>‹Nr.›</a:t>
            </a:fld>
            <a:endParaRPr lang="en-US"/>
          </a:p>
        </p:txBody>
      </p:sp>
    </p:spTree>
    <p:extLst>
      <p:ext uri="{BB962C8B-B14F-4D97-AF65-F5344CB8AC3E}">
        <p14:creationId xmlns:p14="http://schemas.microsoft.com/office/powerpoint/2010/main" val="2005165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sz="3200"/>
            </a:lvl1pPr>
          </a:lstStyle>
          <a:p>
            <a:r>
              <a:rPr lang="en-US"/>
              <a:t>Click to edit Master title style</a:t>
            </a:r>
          </a:p>
        </p:txBody>
      </p:sp>
      <p:sp>
        <p:nvSpPr>
          <p:cNvPr id="3" name="Inhaltsplatzhalter 2"/>
          <p:cNvSpPr>
            <a:spLocks noGrp="1"/>
          </p:cNvSpPr>
          <p:nvPr>
            <p:ph idx="1"/>
          </p:nvPr>
        </p:nvSpPr>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fld id="{26F029D1-0E51-4CD1-88C4-2A57B9FD20F4}" type="datetime1">
              <a:rPr lang="de-DE" smtClean="0"/>
              <a:t>01.09.22</a:t>
            </a:fld>
            <a:endParaRPr lang="de-DE"/>
          </a:p>
        </p:txBody>
      </p:sp>
      <p:sp>
        <p:nvSpPr>
          <p:cNvPr id="5" name="Rectangle 5"/>
          <p:cNvSpPr>
            <a:spLocks noGrp="1" noChangeArrowheads="1"/>
          </p:cNvSpPr>
          <p:nvPr>
            <p:ph type="ftr" sz="quarter" idx="11"/>
          </p:nvPr>
        </p:nvSpPr>
        <p:spPr>
          <a:ln/>
        </p:spPr>
        <p:txBody>
          <a:bodyPr/>
          <a:lstStyle>
            <a:lvl1pPr>
              <a:defRPr/>
            </a:lvl1pPr>
          </a:lstStyle>
          <a:p>
            <a:r>
              <a:rPr lang="de-DE"/>
              <a:t>Laura </a:t>
            </a:r>
            <a:r>
              <a:rPr lang="de-DE" err="1"/>
              <a:t>Xourgias</a:t>
            </a:r>
            <a:r>
              <a:rPr lang="de-DE"/>
              <a:t>: </a:t>
            </a:r>
            <a:r>
              <a:rPr lang="de-DE" err="1"/>
              <a:t>Augmented</a:t>
            </a:r>
            <a:r>
              <a:rPr lang="de-DE"/>
              <a:t> Reality in Chemistry Education</a:t>
            </a:r>
          </a:p>
        </p:txBody>
      </p:sp>
      <p:sp>
        <p:nvSpPr>
          <p:cNvPr id="6" name="Rectangle 6"/>
          <p:cNvSpPr>
            <a:spLocks noGrp="1" noChangeArrowheads="1"/>
          </p:cNvSpPr>
          <p:nvPr>
            <p:ph type="sldNum" sz="quarter" idx="12"/>
          </p:nvPr>
        </p:nvSpPr>
        <p:spPr>
          <a:ln/>
        </p:spPr>
        <p:txBody>
          <a:bodyPr/>
          <a:lstStyle>
            <a:lvl1pPr>
              <a:defRPr/>
            </a:lvl1pPr>
          </a:lstStyle>
          <a:p>
            <a:fld id="{DA5F8C94-1FE7-4B98-885D-30951FE77ADD}" type="slidenum">
              <a:rPr lang="de-DE"/>
              <a:pPr/>
              <a:t>‹Nr.›</a:t>
            </a:fld>
            <a:endParaRPr lang="de-DE"/>
          </a:p>
        </p:txBody>
      </p:sp>
    </p:spTree>
    <p:extLst>
      <p:ext uri="{BB962C8B-B14F-4D97-AF65-F5344CB8AC3E}">
        <p14:creationId xmlns:p14="http://schemas.microsoft.com/office/powerpoint/2010/main" val="21818652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sz="3200" baseline="0"/>
            </a:lvl1pPr>
          </a:lstStyle>
          <a:p>
            <a:r>
              <a:rPr lang="en-US"/>
              <a:t>Click to edit Master title style</a:t>
            </a:r>
          </a:p>
        </p:txBody>
      </p:sp>
      <p:sp>
        <p:nvSpPr>
          <p:cNvPr id="3" name="Inhaltsplatzhalter 2"/>
          <p:cNvSpPr>
            <a:spLocks noGrp="1"/>
          </p:cNvSpPr>
          <p:nvPr>
            <p:ph sz="half" idx="1"/>
          </p:nvPr>
        </p:nvSpPr>
        <p:spPr>
          <a:xfrm>
            <a:off x="508000" y="1828800"/>
            <a:ext cx="3987800" cy="4343400"/>
          </a:xfrm>
        </p:spPr>
        <p:txBody>
          <a:bodyPr/>
          <a:lstStyle>
            <a:lvl1pPr>
              <a:defRPr sz="24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Inhaltsplatzhalter 3"/>
          <p:cNvSpPr>
            <a:spLocks noGrp="1"/>
          </p:cNvSpPr>
          <p:nvPr>
            <p:ph sz="half" idx="2"/>
          </p:nvPr>
        </p:nvSpPr>
        <p:spPr>
          <a:xfrm>
            <a:off x="4648200" y="1828800"/>
            <a:ext cx="3987800" cy="4343400"/>
          </a:xfrm>
        </p:spPr>
        <p:txBody>
          <a:bodyPr/>
          <a:lstStyle>
            <a:lvl1pPr>
              <a:defRPr sz="24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fld id="{65D0F3F7-04DB-4AEC-9E69-2E4A08EAFC85}" type="datetime1">
              <a:rPr lang="de-DE" smtClean="0"/>
              <a:t>01.09.22</a:t>
            </a:fld>
            <a:endParaRPr lang="de-DE"/>
          </a:p>
        </p:txBody>
      </p:sp>
      <p:sp>
        <p:nvSpPr>
          <p:cNvPr id="6" name="Rectangle 5"/>
          <p:cNvSpPr>
            <a:spLocks noGrp="1" noChangeArrowheads="1"/>
          </p:cNvSpPr>
          <p:nvPr>
            <p:ph type="ftr" sz="quarter" idx="11"/>
          </p:nvPr>
        </p:nvSpPr>
        <p:spPr>
          <a:ln/>
        </p:spPr>
        <p:txBody>
          <a:bodyPr/>
          <a:lstStyle>
            <a:lvl1pPr>
              <a:defRPr/>
            </a:lvl1pPr>
          </a:lstStyle>
          <a:p>
            <a:r>
              <a:rPr lang="de-DE"/>
              <a:t>Laura </a:t>
            </a:r>
            <a:r>
              <a:rPr lang="de-DE" err="1"/>
              <a:t>Xourgias</a:t>
            </a:r>
            <a:r>
              <a:rPr lang="de-DE"/>
              <a:t>: </a:t>
            </a:r>
            <a:r>
              <a:rPr lang="de-DE" err="1"/>
              <a:t>Augmented</a:t>
            </a:r>
            <a:r>
              <a:rPr lang="de-DE"/>
              <a:t> Reality in Chemistry Education</a:t>
            </a:r>
          </a:p>
        </p:txBody>
      </p:sp>
      <p:sp>
        <p:nvSpPr>
          <p:cNvPr id="7" name="Rectangle 6"/>
          <p:cNvSpPr>
            <a:spLocks noGrp="1" noChangeArrowheads="1"/>
          </p:cNvSpPr>
          <p:nvPr>
            <p:ph type="sldNum" sz="quarter" idx="12"/>
          </p:nvPr>
        </p:nvSpPr>
        <p:spPr>
          <a:ln/>
        </p:spPr>
        <p:txBody>
          <a:bodyPr/>
          <a:lstStyle>
            <a:lvl1pPr>
              <a:defRPr/>
            </a:lvl1pPr>
          </a:lstStyle>
          <a:p>
            <a:fld id="{551986AC-A27E-4BAF-96F8-8628315CA06C}" type="slidenum">
              <a:rPr lang="de-DE"/>
              <a:pPr/>
              <a:t>‹Nr.›</a:t>
            </a:fld>
            <a:endParaRPr lang="de-DE"/>
          </a:p>
        </p:txBody>
      </p:sp>
    </p:spTree>
    <p:extLst>
      <p:ext uri="{BB962C8B-B14F-4D97-AF65-F5344CB8AC3E}">
        <p14:creationId xmlns:p14="http://schemas.microsoft.com/office/powerpoint/2010/main" val="22248637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B41605-7344-E08D-6CE4-F23C17D31A29}"/>
              </a:ext>
            </a:extLst>
          </p:cNvPr>
          <p:cNvSpPr>
            <a:spLocks noGrp="1"/>
          </p:cNvSpPr>
          <p:nvPr>
            <p:ph type="ctrTitle"/>
          </p:nvPr>
        </p:nvSpPr>
        <p:spPr>
          <a:xfrm>
            <a:off x="1143000" y="1122363"/>
            <a:ext cx="6858000" cy="2387600"/>
          </a:xfrm>
        </p:spPr>
        <p:txBody>
          <a:bodyPr anchor="b"/>
          <a:lstStyle>
            <a:lvl1pPr algn="ctr">
              <a:defRPr sz="6000"/>
            </a:lvl1pPr>
          </a:lstStyle>
          <a:p>
            <a:r>
              <a:rPr lang="de-DE"/>
              <a:t>Mastertitelformat bearbeiten</a:t>
            </a:r>
            <a:endParaRPr lang="en-US"/>
          </a:p>
        </p:txBody>
      </p:sp>
      <p:sp>
        <p:nvSpPr>
          <p:cNvPr id="3" name="Untertitel 2">
            <a:extLst>
              <a:ext uri="{FF2B5EF4-FFF2-40B4-BE49-F238E27FC236}">
                <a16:creationId xmlns:a16="http://schemas.microsoft.com/office/drawing/2014/main" id="{11DE1268-7E1E-91B6-3ABB-6BE23D33A1FE}"/>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a:p>
        </p:txBody>
      </p:sp>
      <p:sp>
        <p:nvSpPr>
          <p:cNvPr id="4" name="Datumsplatzhalter 3">
            <a:extLst>
              <a:ext uri="{FF2B5EF4-FFF2-40B4-BE49-F238E27FC236}">
                <a16:creationId xmlns:a16="http://schemas.microsoft.com/office/drawing/2014/main" id="{DB8D1F4C-3AF7-7901-705F-47E0F8A94E8E}"/>
              </a:ext>
            </a:extLst>
          </p:cNvPr>
          <p:cNvSpPr>
            <a:spLocks noGrp="1"/>
          </p:cNvSpPr>
          <p:nvPr>
            <p:ph type="dt" sz="half" idx="10"/>
          </p:nvPr>
        </p:nvSpPr>
        <p:spPr/>
        <p:txBody>
          <a:bodyPr/>
          <a:lstStyle/>
          <a:p>
            <a:fld id="{C6A5D8A0-5DFA-E54A-BE48-5BAD7F8956A0}" type="datetimeFigureOut">
              <a:rPr lang="en-US" smtClean="0"/>
              <a:t>9/1/22</a:t>
            </a:fld>
            <a:endParaRPr lang="en-US"/>
          </a:p>
        </p:txBody>
      </p:sp>
      <p:sp>
        <p:nvSpPr>
          <p:cNvPr id="5" name="Fußzeilenplatzhalter 4">
            <a:extLst>
              <a:ext uri="{FF2B5EF4-FFF2-40B4-BE49-F238E27FC236}">
                <a16:creationId xmlns:a16="http://schemas.microsoft.com/office/drawing/2014/main" id="{4EFD1C46-9CF9-FE97-FB79-035EF0BC2FC1}"/>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9CA595A2-7EA5-C138-83FE-FE748A90C6DD}"/>
              </a:ext>
            </a:extLst>
          </p:cNvPr>
          <p:cNvSpPr>
            <a:spLocks noGrp="1"/>
          </p:cNvSpPr>
          <p:nvPr>
            <p:ph type="sldNum" sz="quarter" idx="12"/>
          </p:nvPr>
        </p:nvSpPr>
        <p:spPr/>
        <p:txBody>
          <a:bodyPr/>
          <a:lstStyle/>
          <a:p>
            <a:fld id="{A3C09633-CB01-ED42-B473-9518135C4D70}" type="slidenum">
              <a:rPr lang="en-US" smtClean="0"/>
              <a:t>‹Nr.›</a:t>
            </a:fld>
            <a:endParaRPr lang="en-US"/>
          </a:p>
        </p:txBody>
      </p:sp>
    </p:spTree>
    <p:extLst>
      <p:ext uri="{BB962C8B-B14F-4D97-AF65-F5344CB8AC3E}">
        <p14:creationId xmlns:p14="http://schemas.microsoft.com/office/powerpoint/2010/main" val="8510537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1372F0-F5A2-734B-C94B-3A5D648F0B79}"/>
              </a:ext>
            </a:extLst>
          </p:cNvPr>
          <p:cNvSpPr>
            <a:spLocks noGrp="1"/>
          </p:cNvSpPr>
          <p:nvPr>
            <p:ph type="title"/>
          </p:nvPr>
        </p:nvSpPr>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1CA695BB-5B20-A430-77A9-1669E45FAD7D}"/>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C3CDA4CA-1D2D-B1CA-CFDF-4DFC1A0845A3}"/>
              </a:ext>
            </a:extLst>
          </p:cNvPr>
          <p:cNvSpPr>
            <a:spLocks noGrp="1"/>
          </p:cNvSpPr>
          <p:nvPr>
            <p:ph type="dt" sz="half" idx="10"/>
          </p:nvPr>
        </p:nvSpPr>
        <p:spPr/>
        <p:txBody>
          <a:bodyPr/>
          <a:lstStyle/>
          <a:p>
            <a:fld id="{C6A5D8A0-5DFA-E54A-BE48-5BAD7F8956A0}" type="datetimeFigureOut">
              <a:rPr lang="en-US" smtClean="0"/>
              <a:t>9/1/22</a:t>
            </a:fld>
            <a:endParaRPr lang="en-US"/>
          </a:p>
        </p:txBody>
      </p:sp>
      <p:sp>
        <p:nvSpPr>
          <p:cNvPr id="5" name="Fußzeilenplatzhalter 4">
            <a:extLst>
              <a:ext uri="{FF2B5EF4-FFF2-40B4-BE49-F238E27FC236}">
                <a16:creationId xmlns:a16="http://schemas.microsoft.com/office/drawing/2014/main" id="{98515A36-00FA-D22A-AFA3-BA12B32D5D86}"/>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23AADA3D-F82E-04AC-CB13-22D6E4B81766}"/>
              </a:ext>
            </a:extLst>
          </p:cNvPr>
          <p:cNvSpPr>
            <a:spLocks noGrp="1"/>
          </p:cNvSpPr>
          <p:nvPr>
            <p:ph type="sldNum" sz="quarter" idx="12"/>
          </p:nvPr>
        </p:nvSpPr>
        <p:spPr/>
        <p:txBody>
          <a:bodyPr/>
          <a:lstStyle/>
          <a:p>
            <a:fld id="{A3C09633-CB01-ED42-B473-9518135C4D70}" type="slidenum">
              <a:rPr lang="en-US" smtClean="0"/>
              <a:t>‹Nr.›</a:t>
            </a:fld>
            <a:endParaRPr lang="en-US"/>
          </a:p>
        </p:txBody>
      </p:sp>
    </p:spTree>
    <p:extLst>
      <p:ext uri="{BB962C8B-B14F-4D97-AF65-F5344CB8AC3E}">
        <p14:creationId xmlns:p14="http://schemas.microsoft.com/office/powerpoint/2010/main" val="40024442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62731E-B652-10D1-B8D9-4009D7C80F06}"/>
              </a:ext>
            </a:extLst>
          </p:cNvPr>
          <p:cNvSpPr>
            <a:spLocks noGrp="1"/>
          </p:cNvSpPr>
          <p:nvPr>
            <p:ph type="title"/>
          </p:nvPr>
        </p:nvSpPr>
        <p:spPr>
          <a:xfrm>
            <a:off x="623888" y="1709738"/>
            <a:ext cx="7886700" cy="2852737"/>
          </a:xfrm>
        </p:spPr>
        <p:txBody>
          <a:bodyPr anchor="b"/>
          <a:lstStyle>
            <a:lvl1pPr>
              <a:defRPr sz="6000"/>
            </a:lvl1pPr>
          </a:lstStyle>
          <a:p>
            <a:r>
              <a:rPr lang="de-DE"/>
              <a:t>Mastertitelformat bearbeiten</a:t>
            </a:r>
            <a:endParaRPr lang="en-US"/>
          </a:p>
        </p:txBody>
      </p:sp>
      <p:sp>
        <p:nvSpPr>
          <p:cNvPr id="3" name="Textplatzhalter 2">
            <a:extLst>
              <a:ext uri="{FF2B5EF4-FFF2-40B4-BE49-F238E27FC236}">
                <a16:creationId xmlns:a16="http://schemas.microsoft.com/office/drawing/2014/main" id="{4C5B6345-4112-581A-4BF5-9D37FFDAFAE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9B6BE760-E187-B131-E39F-7A90BA455137}"/>
              </a:ext>
            </a:extLst>
          </p:cNvPr>
          <p:cNvSpPr>
            <a:spLocks noGrp="1"/>
          </p:cNvSpPr>
          <p:nvPr>
            <p:ph type="dt" sz="half" idx="10"/>
          </p:nvPr>
        </p:nvSpPr>
        <p:spPr/>
        <p:txBody>
          <a:bodyPr/>
          <a:lstStyle/>
          <a:p>
            <a:fld id="{C6A5D8A0-5DFA-E54A-BE48-5BAD7F8956A0}" type="datetimeFigureOut">
              <a:rPr lang="en-US" smtClean="0"/>
              <a:t>9/1/22</a:t>
            </a:fld>
            <a:endParaRPr lang="en-US"/>
          </a:p>
        </p:txBody>
      </p:sp>
      <p:sp>
        <p:nvSpPr>
          <p:cNvPr id="5" name="Fußzeilenplatzhalter 4">
            <a:extLst>
              <a:ext uri="{FF2B5EF4-FFF2-40B4-BE49-F238E27FC236}">
                <a16:creationId xmlns:a16="http://schemas.microsoft.com/office/drawing/2014/main" id="{EFF6901D-361E-EC4D-CDF2-FE0EE893CB0A}"/>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16746EFD-E995-F4D7-10E0-A921AC55BD65}"/>
              </a:ext>
            </a:extLst>
          </p:cNvPr>
          <p:cNvSpPr>
            <a:spLocks noGrp="1"/>
          </p:cNvSpPr>
          <p:nvPr>
            <p:ph type="sldNum" sz="quarter" idx="12"/>
          </p:nvPr>
        </p:nvSpPr>
        <p:spPr/>
        <p:txBody>
          <a:bodyPr/>
          <a:lstStyle/>
          <a:p>
            <a:fld id="{A3C09633-CB01-ED42-B473-9518135C4D70}" type="slidenum">
              <a:rPr lang="en-US" smtClean="0"/>
              <a:t>‹Nr.›</a:t>
            </a:fld>
            <a:endParaRPr lang="en-US"/>
          </a:p>
        </p:txBody>
      </p:sp>
    </p:spTree>
    <p:extLst>
      <p:ext uri="{BB962C8B-B14F-4D97-AF65-F5344CB8AC3E}">
        <p14:creationId xmlns:p14="http://schemas.microsoft.com/office/powerpoint/2010/main" val="25837592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C5881C-C68A-C963-0447-A84A83033B45}"/>
              </a:ext>
            </a:extLst>
          </p:cNvPr>
          <p:cNvSpPr>
            <a:spLocks noGrp="1"/>
          </p:cNvSpPr>
          <p:nvPr>
            <p:ph type="title"/>
          </p:nvPr>
        </p:nvSpPr>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91CD3290-5F61-5844-F2F9-8BD8891B26E6}"/>
              </a:ext>
            </a:extLst>
          </p:cNvPr>
          <p:cNvSpPr>
            <a:spLocks noGrp="1"/>
          </p:cNvSpPr>
          <p:nvPr>
            <p:ph sz="half" idx="1"/>
          </p:nvPr>
        </p:nvSpPr>
        <p:spPr>
          <a:xfrm>
            <a:off x="628650" y="1825625"/>
            <a:ext cx="386715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a:extLst>
              <a:ext uri="{FF2B5EF4-FFF2-40B4-BE49-F238E27FC236}">
                <a16:creationId xmlns:a16="http://schemas.microsoft.com/office/drawing/2014/main" id="{568C90A9-8432-0D82-DEAB-8212E3389D2E}"/>
              </a:ext>
            </a:extLst>
          </p:cNvPr>
          <p:cNvSpPr>
            <a:spLocks noGrp="1"/>
          </p:cNvSpPr>
          <p:nvPr>
            <p:ph sz="half" idx="2"/>
          </p:nvPr>
        </p:nvSpPr>
        <p:spPr>
          <a:xfrm>
            <a:off x="4648200" y="1825625"/>
            <a:ext cx="386715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umsplatzhalter 4">
            <a:extLst>
              <a:ext uri="{FF2B5EF4-FFF2-40B4-BE49-F238E27FC236}">
                <a16:creationId xmlns:a16="http://schemas.microsoft.com/office/drawing/2014/main" id="{A8CBA3D1-0671-B5D8-3EF2-83A3CDA54857}"/>
              </a:ext>
            </a:extLst>
          </p:cNvPr>
          <p:cNvSpPr>
            <a:spLocks noGrp="1"/>
          </p:cNvSpPr>
          <p:nvPr>
            <p:ph type="dt" sz="half" idx="10"/>
          </p:nvPr>
        </p:nvSpPr>
        <p:spPr/>
        <p:txBody>
          <a:bodyPr/>
          <a:lstStyle/>
          <a:p>
            <a:fld id="{C6A5D8A0-5DFA-E54A-BE48-5BAD7F8956A0}" type="datetimeFigureOut">
              <a:rPr lang="en-US" smtClean="0"/>
              <a:t>9/1/22</a:t>
            </a:fld>
            <a:endParaRPr lang="en-US"/>
          </a:p>
        </p:txBody>
      </p:sp>
      <p:sp>
        <p:nvSpPr>
          <p:cNvPr id="6" name="Fußzeilenplatzhalter 5">
            <a:extLst>
              <a:ext uri="{FF2B5EF4-FFF2-40B4-BE49-F238E27FC236}">
                <a16:creationId xmlns:a16="http://schemas.microsoft.com/office/drawing/2014/main" id="{03C20FA8-1FCC-762A-5FEA-3CE2B991DC28}"/>
              </a:ext>
            </a:extLst>
          </p:cNvPr>
          <p:cNvSpPr>
            <a:spLocks noGrp="1"/>
          </p:cNvSpPr>
          <p:nvPr>
            <p:ph type="ftr" sz="quarter" idx="11"/>
          </p:nvPr>
        </p:nvSpPr>
        <p:spPr/>
        <p:txBody>
          <a:bodyPr/>
          <a:lstStyle/>
          <a:p>
            <a:endParaRPr lang="en-US"/>
          </a:p>
        </p:txBody>
      </p:sp>
      <p:sp>
        <p:nvSpPr>
          <p:cNvPr id="7" name="Foliennummernplatzhalter 6">
            <a:extLst>
              <a:ext uri="{FF2B5EF4-FFF2-40B4-BE49-F238E27FC236}">
                <a16:creationId xmlns:a16="http://schemas.microsoft.com/office/drawing/2014/main" id="{DF5DB2D0-B50E-E517-3B1F-C83A7294A51B}"/>
              </a:ext>
            </a:extLst>
          </p:cNvPr>
          <p:cNvSpPr>
            <a:spLocks noGrp="1"/>
          </p:cNvSpPr>
          <p:nvPr>
            <p:ph type="sldNum" sz="quarter" idx="12"/>
          </p:nvPr>
        </p:nvSpPr>
        <p:spPr/>
        <p:txBody>
          <a:bodyPr/>
          <a:lstStyle/>
          <a:p>
            <a:fld id="{A3C09633-CB01-ED42-B473-9518135C4D70}" type="slidenum">
              <a:rPr lang="en-US" smtClean="0"/>
              <a:t>‹Nr.›</a:t>
            </a:fld>
            <a:endParaRPr lang="en-US"/>
          </a:p>
        </p:txBody>
      </p:sp>
    </p:spTree>
    <p:extLst>
      <p:ext uri="{BB962C8B-B14F-4D97-AF65-F5344CB8AC3E}">
        <p14:creationId xmlns:p14="http://schemas.microsoft.com/office/powerpoint/2010/main" val="3259083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6E83B83-BC04-7550-4095-C0FFD4C85617}"/>
              </a:ext>
            </a:extLst>
          </p:cNvPr>
          <p:cNvSpPr>
            <a:spLocks noGrp="1"/>
          </p:cNvSpPr>
          <p:nvPr>
            <p:ph type="title"/>
          </p:nvPr>
        </p:nvSpPr>
        <p:spPr>
          <a:xfrm>
            <a:off x="630238" y="365125"/>
            <a:ext cx="7886700" cy="1325563"/>
          </a:xfrm>
        </p:spPr>
        <p:txBody>
          <a:bodyPr/>
          <a:lstStyle/>
          <a:p>
            <a:r>
              <a:rPr lang="de-DE"/>
              <a:t>Mastertitelformat bearbeiten</a:t>
            </a:r>
            <a:endParaRPr lang="en-US"/>
          </a:p>
        </p:txBody>
      </p:sp>
      <p:sp>
        <p:nvSpPr>
          <p:cNvPr id="3" name="Textplatzhalter 2">
            <a:extLst>
              <a:ext uri="{FF2B5EF4-FFF2-40B4-BE49-F238E27FC236}">
                <a16:creationId xmlns:a16="http://schemas.microsoft.com/office/drawing/2014/main" id="{8D2DFD1D-6061-F1E2-0DD2-A5B08D1FEF2C}"/>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56A65611-78EA-10BB-91D9-2B1DA60C6C8E}"/>
              </a:ext>
            </a:extLst>
          </p:cNvPr>
          <p:cNvSpPr>
            <a:spLocks noGrp="1"/>
          </p:cNvSpPr>
          <p:nvPr>
            <p:ph sz="half" idx="2"/>
          </p:nvPr>
        </p:nvSpPr>
        <p:spPr>
          <a:xfrm>
            <a:off x="630238" y="2505075"/>
            <a:ext cx="386873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platzhalter 4">
            <a:extLst>
              <a:ext uri="{FF2B5EF4-FFF2-40B4-BE49-F238E27FC236}">
                <a16:creationId xmlns:a16="http://schemas.microsoft.com/office/drawing/2014/main" id="{253C1387-5CFC-1B41-509A-4045FC285892}"/>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10447C60-3A32-4E23-C6E8-C633ECAA6EEF}"/>
              </a:ext>
            </a:extLst>
          </p:cNvPr>
          <p:cNvSpPr>
            <a:spLocks noGrp="1"/>
          </p:cNvSpPr>
          <p:nvPr>
            <p:ph sz="quarter" idx="4"/>
          </p:nvPr>
        </p:nvSpPr>
        <p:spPr>
          <a:xfrm>
            <a:off x="4629150" y="2505075"/>
            <a:ext cx="38877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umsplatzhalter 6">
            <a:extLst>
              <a:ext uri="{FF2B5EF4-FFF2-40B4-BE49-F238E27FC236}">
                <a16:creationId xmlns:a16="http://schemas.microsoft.com/office/drawing/2014/main" id="{D81FC22C-C37D-0B1E-B9C1-E1C4F370227C}"/>
              </a:ext>
            </a:extLst>
          </p:cNvPr>
          <p:cNvSpPr>
            <a:spLocks noGrp="1"/>
          </p:cNvSpPr>
          <p:nvPr>
            <p:ph type="dt" sz="half" idx="10"/>
          </p:nvPr>
        </p:nvSpPr>
        <p:spPr/>
        <p:txBody>
          <a:bodyPr/>
          <a:lstStyle/>
          <a:p>
            <a:fld id="{C6A5D8A0-5DFA-E54A-BE48-5BAD7F8956A0}" type="datetimeFigureOut">
              <a:rPr lang="en-US" smtClean="0"/>
              <a:t>9/1/22</a:t>
            </a:fld>
            <a:endParaRPr lang="en-US"/>
          </a:p>
        </p:txBody>
      </p:sp>
      <p:sp>
        <p:nvSpPr>
          <p:cNvPr id="8" name="Fußzeilenplatzhalter 7">
            <a:extLst>
              <a:ext uri="{FF2B5EF4-FFF2-40B4-BE49-F238E27FC236}">
                <a16:creationId xmlns:a16="http://schemas.microsoft.com/office/drawing/2014/main" id="{CE3F284E-B19B-5AD9-DD8F-2E93E2329E12}"/>
              </a:ext>
            </a:extLst>
          </p:cNvPr>
          <p:cNvSpPr>
            <a:spLocks noGrp="1"/>
          </p:cNvSpPr>
          <p:nvPr>
            <p:ph type="ftr" sz="quarter" idx="11"/>
          </p:nvPr>
        </p:nvSpPr>
        <p:spPr/>
        <p:txBody>
          <a:bodyPr/>
          <a:lstStyle/>
          <a:p>
            <a:endParaRPr lang="en-US"/>
          </a:p>
        </p:txBody>
      </p:sp>
      <p:sp>
        <p:nvSpPr>
          <p:cNvPr id="9" name="Foliennummernplatzhalter 8">
            <a:extLst>
              <a:ext uri="{FF2B5EF4-FFF2-40B4-BE49-F238E27FC236}">
                <a16:creationId xmlns:a16="http://schemas.microsoft.com/office/drawing/2014/main" id="{B13488F1-BB68-D92D-803A-C63988C33DAB}"/>
              </a:ext>
            </a:extLst>
          </p:cNvPr>
          <p:cNvSpPr>
            <a:spLocks noGrp="1"/>
          </p:cNvSpPr>
          <p:nvPr>
            <p:ph type="sldNum" sz="quarter" idx="12"/>
          </p:nvPr>
        </p:nvSpPr>
        <p:spPr/>
        <p:txBody>
          <a:bodyPr/>
          <a:lstStyle/>
          <a:p>
            <a:fld id="{A3C09633-CB01-ED42-B473-9518135C4D70}" type="slidenum">
              <a:rPr lang="en-US" smtClean="0"/>
              <a:t>‹Nr.›</a:t>
            </a:fld>
            <a:endParaRPr lang="en-US"/>
          </a:p>
        </p:txBody>
      </p:sp>
    </p:spTree>
    <p:extLst>
      <p:ext uri="{BB962C8B-B14F-4D97-AF65-F5344CB8AC3E}">
        <p14:creationId xmlns:p14="http://schemas.microsoft.com/office/powerpoint/2010/main" val="1294593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408801-7D9D-10B5-3E24-08DB1E1E7B4A}"/>
              </a:ext>
            </a:extLst>
          </p:cNvPr>
          <p:cNvSpPr>
            <a:spLocks noGrp="1"/>
          </p:cNvSpPr>
          <p:nvPr>
            <p:ph type="title"/>
          </p:nvPr>
        </p:nvSpPr>
        <p:spPr/>
        <p:txBody>
          <a:bodyPr/>
          <a:lstStyle/>
          <a:p>
            <a:r>
              <a:rPr lang="de-DE"/>
              <a:t>Mastertitelformat bearbeiten</a:t>
            </a:r>
            <a:endParaRPr lang="en-US"/>
          </a:p>
        </p:txBody>
      </p:sp>
      <p:sp>
        <p:nvSpPr>
          <p:cNvPr id="3" name="Datumsplatzhalter 2">
            <a:extLst>
              <a:ext uri="{FF2B5EF4-FFF2-40B4-BE49-F238E27FC236}">
                <a16:creationId xmlns:a16="http://schemas.microsoft.com/office/drawing/2014/main" id="{74149644-182B-406B-8E9E-A07CE571DC93}"/>
              </a:ext>
            </a:extLst>
          </p:cNvPr>
          <p:cNvSpPr>
            <a:spLocks noGrp="1"/>
          </p:cNvSpPr>
          <p:nvPr>
            <p:ph type="dt" sz="half" idx="10"/>
          </p:nvPr>
        </p:nvSpPr>
        <p:spPr/>
        <p:txBody>
          <a:bodyPr/>
          <a:lstStyle/>
          <a:p>
            <a:fld id="{C6A5D8A0-5DFA-E54A-BE48-5BAD7F8956A0}" type="datetimeFigureOut">
              <a:rPr lang="en-US" smtClean="0"/>
              <a:t>9/1/22</a:t>
            </a:fld>
            <a:endParaRPr lang="en-US"/>
          </a:p>
        </p:txBody>
      </p:sp>
      <p:sp>
        <p:nvSpPr>
          <p:cNvPr id="4" name="Fußzeilenplatzhalter 3">
            <a:extLst>
              <a:ext uri="{FF2B5EF4-FFF2-40B4-BE49-F238E27FC236}">
                <a16:creationId xmlns:a16="http://schemas.microsoft.com/office/drawing/2014/main" id="{2AA02BB0-4B8A-ABB4-0D3A-249933C3E2B6}"/>
              </a:ext>
            </a:extLst>
          </p:cNvPr>
          <p:cNvSpPr>
            <a:spLocks noGrp="1"/>
          </p:cNvSpPr>
          <p:nvPr>
            <p:ph type="ftr" sz="quarter" idx="11"/>
          </p:nvPr>
        </p:nvSpPr>
        <p:spPr/>
        <p:txBody>
          <a:bodyPr/>
          <a:lstStyle/>
          <a:p>
            <a:endParaRPr lang="en-US"/>
          </a:p>
        </p:txBody>
      </p:sp>
      <p:sp>
        <p:nvSpPr>
          <p:cNvPr id="5" name="Foliennummernplatzhalter 4">
            <a:extLst>
              <a:ext uri="{FF2B5EF4-FFF2-40B4-BE49-F238E27FC236}">
                <a16:creationId xmlns:a16="http://schemas.microsoft.com/office/drawing/2014/main" id="{1D28CBF4-5D37-4CB4-EF31-D5839A44EA22}"/>
              </a:ext>
            </a:extLst>
          </p:cNvPr>
          <p:cNvSpPr>
            <a:spLocks noGrp="1"/>
          </p:cNvSpPr>
          <p:nvPr>
            <p:ph type="sldNum" sz="quarter" idx="12"/>
          </p:nvPr>
        </p:nvSpPr>
        <p:spPr/>
        <p:txBody>
          <a:bodyPr/>
          <a:lstStyle/>
          <a:p>
            <a:fld id="{A3C09633-CB01-ED42-B473-9518135C4D70}" type="slidenum">
              <a:rPr lang="en-US" smtClean="0"/>
              <a:t>‹Nr.›</a:t>
            </a:fld>
            <a:endParaRPr lang="en-US"/>
          </a:p>
        </p:txBody>
      </p:sp>
    </p:spTree>
    <p:extLst>
      <p:ext uri="{BB962C8B-B14F-4D97-AF65-F5344CB8AC3E}">
        <p14:creationId xmlns:p14="http://schemas.microsoft.com/office/powerpoint/2010/main" val="407424286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wmf"/><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08000" y="698400"/>
            <a:ext cx="8128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de-DE"/>
              <a:t>Mastertitelformat bearbeiten</a:t>
            </a:r>
          </a:p>
        </p:txBody>
      </p:sp>
      <p:sp>
        <p:nvSpPr>
          <p:cNvPr id="1027" name="Rectangle 3"/>
          <p:cNvSpPr>
            <a:spLocks noGrp="1" noChangeArrowheads="1"/>
          </p:cNvSpPr>
          <p:nvPr>
            <p:ph type="body" idx="1"/>
          </p:nvPr>
        </p:nvSpPr>
        <p:spPr bwMode="auto">
          <a:xfrm>
            <a:off x="508000" y="1565399"/>
            <a:ext cx="8128000" cy="4606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28" name="Rectangle 4"/>
          <p:cNvSpPr>
            <a:spLocks noGrp="1" noChangeArrowheads="1"/>
          </p:cNvSpPr>
          <p:nvPr>
            <p:ph type="dt" sz="half" idx="2"/>
          </p:nvPr>
        </p:nvSpPr>
        <p:spPr bwMode="auto">
          <a:xfrm>
            <a:off x="508000" y="6501600"/>
            <a:ext cx="1579217" cy="30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a:defRPr sz="1200"/>
            </a:lvl1pPr>
          </a:lstStyle>
          <a:p>
            <a:fld id="{A3F98BD5-533E-488D-B096-49AD9C23EE3C}" type="datetime1">
              <a:rPr lang="de-DE" smtClean="0"/>
              <a:t>01.09.22</a:t>
            </a:fld>
            <a:endParaRPr lang="de-DE"/>
          </a:p>
        </p:txBody>
      </p:sp>
      <p:sp>
        <p:nvSpPr>
          <p:cNvPr id="1029" name="Rectangle 5"/>
          <p:cNvSpPr>
            <a:spLocks noGrp="1" noChangeArrowheads="1"/>
          </p:cNvSpPr>
          <p:nvPr>
            <p:ph type="ftr" sz="quarter" idx="3"/>
          </p:nvPr>
        </p:nvSpPr>
        <p:spPr bwMode="auto">
          <a:xfrm>
            <a:off x="2087217" y="6501600"/>
            <a:ext cx="4969565" cy="30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a:defRPr sz="1200"/>
            </a:lvl1pPr>
          </a:lstStyle>
          <a:p>
            <a:r>
              <a:rPr lang="de-DE"/>
              <a:t>Laura </a:t>
            </a:r>
            <a:r>
              <a:rPr lang="de-DE" err="1"/>
              <a:t>Xourgias</a:t>
            </a:r>
            <a:r>
              <a:rPr lang="de-DE"/>
              <a:t>: </a:t>
            </a:r>
            <a:r>
              <a:rPr lang="de-DE" err="1"/>
              <a:t>Augmented</a:t>
            </a:r>
            <a:r>
              <a:rPr lang="de-DE"/>
              <a:t> Reality in Chemistry Education</a:t>
            </a:r>
          </a:p>
        </p:txBody>
      </p:sp>
      <p:sp>
        <p:nvSpPr>
          <p:cNvPr id="1030" name="Rectangle 6"/>
          <p:cNvSpPr>
            <a:spLocks noGrp="1" noChangeArrowheads="1"/>
          </p:cNvSpPr>
          <p:nvPr>
            <p:ph type="sldNum" sz="quarter" idx="4"/>
          </p:nvPr>
        </p:nvSpPr>
        <p:spPr bwMode="auto">
          <a:xfrm>
            <a:off x="7056782" y="6501600"/>
            <a:ext cx="1579217" cy="30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sz="1200"/>
            </a:lvl1pPr>
          </a:lstStyle>
          <a:p>
            <a:fld id="{2A2F13B0-8C01-4407-AA0B-8BD3C8187513}" type="slidenum">
              <a:rPr lang="de-DE"/>
              <a:pPr/>
              <a:t>‹Nr.›</a:t>
            </a:fld>
            <a:endParaRPr lang="de-DE"/>
          </a:p>
        </p:txBody>
      </p:sp>
      <p:sp>
        <p:nvSpPr>
          <p:cNvPr id="12" name="Text Box 18"/>
          <p:cNvSpPr txBox="1">
            <a:spLocks noChangeArrowheads="1"/>
          </p:cNvSpPr>
          <p:nvPr/>
        </p:nvSpPr>
        <p:spPr bwMode="auto">
          <a:xfrm>
            <a:off x="6229350" y="234625"/>
            <a:ext cx="1841500" cy="228600"/>
          </a:xfrm>
          <a:prstGeom prst="rect">
            <a:avLst/>
          </a:prstGeom>
          <a:noFill/>
          <a:ln w="9525">
            <a:noFill/>
            <a:miter lim="800000"/>
            <a:headEnd/>
            <a:tailEnd/>
          </a:ln>
          <a:effectLst/>
        </p:spPr>
        <p:txBody>
          <a:bodyPr wrap="none">
            <a:spAutoFit/>
          </a:bodyPr>
          <a:lstStyle>
            <a:lvl1pPr>
              <a:defRPr sz="2000">
                <a:solidFill>
                  <a:schemeClr val="tx1"/>
                </a:solidFill>
                <a:latin typeface="Arial" charset="0"/>
                <a:ea typeface="ＭＳ Ｐゴシック" pitchFamily="6" charset="-128"/>
              </a:defRPr>
            </a:lvl1pPr>
            <a:lvl2pPr marL="37931725" indent="-37474525">
              <a:defRPr sz="2000">
                <a:solidFill>
                  <a:schemeClr val="tx1"/>
                </a:solidFill>
                <a:latin typeface="Arial" charset="0"/>
                <a:ea typeface="ＭＳ Ｐゴシック" pitchFamily="6" charset="-128"/>
              </a:defRPr>
            </a:lvl2pPr>
            <a:lvl3pPr>
              <a:defRPr sz="2000">
                <a:solidFill>
                  <a:schemeClr val="tx1"/>
                </a:solidFill>
                <a:latin typeface="Arial" charset="0"/>
                <a:ea typeface="ＭＳ Ｐゴシック" pitchFamily="6" charset="-128"/>
              </a:defRPr>
            </a:lvl3pPr>
            <a:lvl4pPr>
              <a:defRPr sz="2000">
                <a:solidFill>
                  <a:schemeClr val="tx1"/>
                </a:solidFill>
                <a:latin typeface="Arial" charset="0"/>
                <a:ea typeface="ＭＳ Ｐゴシック" pitchFamily="6" charset="-128"/>
              </a:defRPr>
            </a:lvl4pPr>
            <a:lvl5pPr>
              <a:defRPr sz="2000">
                <a:solidFill>
                  <a:schemeClr val="tx1"/>
                </a:solidFill>
                <a:latin typeface="Arial" charset="0"/>
                <a:ea typeface="ＭＳ Ｐゴシック" pitchFamily="6" charset="-128"/>
              </a:defRPr>
            </a:lvl5pPr>
            <a:lvl6pPr marL="457200" eaLnBrk="0" fontAlgn="base" hangingPunct="0">
              <a:spcBef>
                <a:spcPct val="0"/>
              </a:spcBef>
              <a:spcAft>
                <a:spcPct val="0"/>
              </a:spcAft>
              <a:defRPr sz="2000">
                <a:solidFill>
                  <a:schemeClr val="tx1"/>
                </a:solidFill>
                <a:latin typeface="Arial" charset="0"/>
                <a:ea typeface="ＭＳ Ｐゴシック" pitchFamily="6" charset="-128"/>
              </a:defRPr>
            </a:lvl6pPr>
            <a:lvl7pPr marL="914400" eaLnBrk="0" fontAlgn="base" hangingPunct="0">
              <a:spcBef>
                <a:spcPct val="0"/>
              </a:spcBef>
              <a:spcAft>
                <a:spcPct val="0"/>
              </a:spcAft>
              <a:defRPr sz="2000">
                <a:solidFill>
                  <a:schemeClr val="tx1"/>
                </a:solidFill>
                <a:latin typeface="Arial" charset="0"/>
                <a:ea typeface="ＭＳ Ｐゴシック" pitchFamily="6" charset="-128"/>
              </a:defRPr>
            </a:lvl7pPr>
            <a:lvl8pPr marL="1371600" eaLnBrk="0" fontAlgn="base" hangingPunct="0">
              <a:spcBef>
                <a:spcPct val="0"/>
              </a:spcBef>
              <a:spcAft>
                <a:spcPct val="0"/>
              </a:spcAft>
              <a:defRPr sz="2000">
                <a:solidFill>
                  <a:schemeClr val="tx1"/>
                </a:solidFill>
                <a:latin typeface="Arial" charset="0"/>
                <a:ea typeface="ＭＳ Ｐゴシック" pitchFamily="6" charset="-128"/>
              </a:defRPr>
            </a:lvl8pPr>
            <a:lvl9pPr marL="1828800" eaLnBrk="0" fontAlgn="base" hangingPunct="0">
              <a:spcBef>
                <a:spcPct val="0"/>
              </a:spcBef>
              <a:spcAft>
                <a:spcPct val="0"/>
              </a:spcAft>
              <a:defRPr sz="2000">
                <a:solidFill>
                  <a:schemeClr val="tx1"/>
                </a:solidFill>
                <a:latin typeface="Arial" charset="0"/>
                <a:ea typeface="ＭＳ Ｐゴシック" pitchFamily="6" charset="-128"/>
              </a:defRPr>
            </a:lvl9pPr>
          </a:lstStyle>
          <a:p>
            <a:r>
              <a:rPr lang="de-DE" sz="900">
                <a:solidFill>
                  <a:schemeClr val="bg2"/>
                </a:solidFill>
              </a:rPr>
              <a:t>Technische Universität München</a:t>
            </a:r>
          </a:p>
        </p:txBody>
      </p:sp>
      <p:sp>
        <p:nvSpPr>
          <p:cNvPr id="14" name="Line 23"/>
          <p:cNvSpPr>
            <a:spLocks noChangeShapeType="1"/>
          </p:cNvSpPr>
          <p:nvPr/>
        </p:nvSpPr>
        <p:spPr bwMode="auto">
          <a:xfrm>
            <a:off x="0" y="6425400"/>
            <a:ext cx="9144000" cy="0"/>
          </a:xfrm>
          <a:prstGeom prst="line">
            <a:avLst/>
          </a:prstGeom>
          <a:noFill/>
          <a:ln w="9525">
            <a:solidFill>
              <a:schemeClr val="bg2"/>
            </a:solidFill>
            <a:round/>
            <a:headEnd/>
            <a:tailEnd/>
          </a:ln>
          <a:effectLst/>
        </p:spPr>
        <p:txBody>
          <a:bodyPr/>
          <a:lstStyle/>
          <a:p>
            <a:pPr>
              <a:defRPr/>
            </a:pPr>
            <a:endParaRPr lang="en-US">
              <a:latin typeface="Arial" pitchFamily="34" charset="0"/>
              <a:ea typeface="ＭＳ Ｐゴシック" pitchFamily="18" charset="-128"/>
              <a:cs typeface="ＭＳ Ｐゴシック" pitchFamily="18" charset="-128"/>
            </a:endParaRPr>
          </a:p>
        </p:txBody>
      </p:sp>
      <p:pic>
        <p:nvPicPr>
          <p:cNvPr id="1033" name="Picture 2" descr="C:\Users\Flopc\Desktop\ppt\TUMLogo_oZ_Vollfl_blau_RGB.e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35925" y="80638"/>
            <a:ext cx="60642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Line 22"/>
          <p:cNvSpPr>
            <a:spLocks noChangeShapeType="1"/>
          </p:cNvSpPr>
          <p:nvPr/>
        </p:nvSpPr>
        <p:spPr bwMode="auto">
          <a:xfrm>
            <a:off x="0" y="441000"/>
            <a:ext cx="9144000" cy="0"/>
          </a:xfrm>
          <a:prstGeom prst="line">
            <a:avLst/>
          </a:prstGeom>
          <a:noFill/>
          <a:ln w="9525">
            <a:solidFill>
              <a:schemeClr val="bg2"/>
            </a:solidFill>
            <a:round/>
            <a:headEnd/>
            <a:tailEnd/>
          </a:ln>
          <a:effectLst/>
        </p:spPr>
        <p:txBody>
          <a:bodyPr/>
          <a:lstStyle/>
          <a:p>
            <a:pPr>
              <a:defRPr/>
            </a:pPr>
            <a:endParaRPr lang="en-US">
              <a:latin typeface="Arial" pitchFamily="34" charset="0"/>
              <a:ea typeface="ＭＳ Ｐゴシック" pitchFamily="18" charset="-128"/>
              <a:cs typeface="ＭＳ Ｐゴシック" pitchFamily="18" charset="-128"/>
            </a:endParaRPr>
          </a:p>
        </p:txBody>
      </p:sp>
      <p:sp>
        <p:nvSpPr>
          <p:cNvPr id="11" name="Text Box 18"/>
          <p:cNvSpPr txBox="1">
            <a:spLocks noChangeArrowheads="1"/>
          </p:cNvSpPr>
          <p:nvPr/>
        </p:nvSpPr>
        <p:spPr bwMode="auto">
          <a:xfrm>
            <a:off x="829128" y="232393"/>
            <a:ext cx="1762021" cy="230832"/>
          </a:xfrm>
          <a:prstGeom prst="rect">
            <a:avLst/>
          </a:prstGeom>
          <a:noFill/>
          <a:ln w="9525">
            <a:noFill/>
            <a:miter lim="800000"/>
            <a:headEnd/>
            <a:tailEnd/>
          </a:ln>
          <a:effectLst/>
        </p:spPr>
        <p:txBody>
          <a:bodyPr wrap="none">
            <a:spAutoFit/>
          </a:bodyPr>
          <a:lstStyle>
            <a:lvl1pPr>
              <a:defRPr sz="2000">
                <a:solidFill>
                  <a:schemeClr val="tx1"/>
                </a:solidFill>
                <a:latin typeface="Arial" charset="0"/>
                <a:ea typeface="ＭＳ Ｐゴシック" pitchFamily="6" charset="-128"/>
              </a:defRPr>
            </a:lvl1pPr>
            <a:lvl2pPr marL="37931725" indent="-37474525">
              <a:defRPr sz="2000">
                <a:solidFill>
                  <a:schemeClr val="tx1"/>
                </a:solidFill>
                <a:latin typeface="Arial" charset="0"/>
                <a:ea typeface="ＭＳ Ｐゴシック" pitchFamily="6" charset="-128"/>
              </a:defRPr>
            </a:lvl2pPr>
            <a:lvl3pPr>
              <a:defRPr sz="2000">
                <a:solidFill>
                  <a:schemeClr val="tx1"/>
                </a:solidFill>
                <a:latin typeface="Arial" charset="0"/>
                <a:ea typeface="ＭＳ Ｐゴシック" pitchFamily="6" charset="-128"/>
              </a:defRPr>
            </a:lvl3pPr>
            <a:lvl4pPr>
              <a:defRPr sz="2000">
                <a:solidFill>
                  <a:schemeClr val="tx1"/>
                </a:solidFill>
                <a:latin typeface="Arial" charset="0"/>
                <a:ea typeface="ＭＳ Ｐゴシック" pitchFamily="6" charset="-128"/>
              </a:defRPr>
            </a:lvl4pPr>
            <a:lvl5pPr>
              <a:defRPr sz="2000">
                <a:solidFill>
                  <a:schemeClr val="tx1"/>
                </a:solidFill>
                <a:latin typeface="Arial" charset="0"/>
                <a:ea typeface="ＭＳ Ｐゴシック" pitchFamily="6" charset="-128"/>
              </a:defRPr>
            </a:lvl5pPr>
            <a:lvl6pPr marL="457200" eaLnBrk="0" fontAlgn="base" hangingPunct="0">
              <a:spcBef>
                <a:spcPct val="0"/>
              </a:spcBef>
              <a:spcAft>
                <a:spcPct val="0"/>
              </a:spcAft>
              <a:defRPr sz="2000">
                <a:solidFill>
                  <a:schemeClr val="tx1"/>
                </a:solidFill>
                <a:latin typeface="Arial" charset="0"/>
                <a:ea typeface="ＭＳ Ｐゴシック" pitchFamily="6" charset="-128"/>
              </a:defRPr>
            </a:lvl6pPr>
            <a:lvl7pPr marL="914400" eaLnBrk="0" fontAlgn="base" hangingPunct="0">
              <a:spcBef>
                <a:spcPct val="0"/>
              </a:spcBef>
              <a:spcAft>
                <a:spcPct val="0"/>
              </a:spcAft>
              <a:defRPr sz="2000">
                <a:solidFill>
                  <a:schemeClr val="tx1"/>
                </a:solidFill>
                <a:latin typeface="Arial" charset="0"/>
                <a:ea typeface="ＭＳ Ｐゴシック" pitchFamily="6" charset="-128"/>
              </a:defRPr>
            </a:lvl7pPr>
            <a:lvl8pPr marL="1371600" eaLnBrk="0" fontAlgn="base" hangingPunct="0">
              <a:spcBef>
                <a:spcPct val="0"/>
              </a:spcBef>
              <a:spcAft>
                <a:spcPct val="0"/>
              </a:spcAft>
              <a:defRPr sz="2000">
                <a:solidFill>
                  <a:schemeClr val="tx1"/>
                </a:solidFill>
                <a:latin typeface="Arial" charset="0"/>
                <a:ea typeface="ＭＳ Ｐゴシック" pitchFamily="6" charset="-128"/>
              </a:defRPr>
            </a:lvl8pPr>
            <a:lvl9pPr marL="1828800" eaLnBrk="0" fontAlgn="base" hangingPunct="0">
              <a:spcBef>
                <a:spcPct val="0"/>
              </a:spcBef>
              <a:spcAft>
                <a:spcPct val="0"/>
              </a:spcAft>
              <a:defRPr sz="2000">
                <a:solidFill>
                  <a:schemeClr val="tx1"/>
                </a:solidFill>
                <a:latin typeface="Arial" charset="0"/>
                <a:ea typeface="ＭＳ Ｐゴシック" pitchFamily="6" charset="-128"/>
              </a:defRPr>
            </a:lvl9pPr>
          </a:lstStyle>
          <a:p>
            <a:r>
              <a:rPr lang="de-DE" sz="900">
                <a:solidFill>
                  <a:schemeClr val="bg2"/>
                </a:solidFill>
              </a:rPr>
              <a:t>Fachgebiet Augmented</a:t>
            </a:r>
            <a:r>
              <a:rPr lang="de-DE" sz="900" baseline="0">
                <a:solidFill>
                  <a:schemeClr val="bg2"/>
                </a:solidFill>
              </a:rPr>
              <a:t> Reality</a:t>
            </a:r>
            <a:endParaRPr lang="de-DE" sz="900">
              <a:solidFill>
                <a:schemeClr val="bg2"/>
              </a:solidFill>
            </a:endParaRPr>
          </a:p>
        </p:txBody>
      </p:sp>
      <p:pic>
        <p:nvPicPr>
          <p:cNvPr id="1035" name="Picture 11" descr="C:\Users\christian\Documents\vorlagen\logo\far_logo_tum_bla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8454" y="90390"/>
            <a:ext cx="320675" cy="32067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95" r:id="rId1"/>
    <p:sldLayoutId id="2147483693" r:id="rId2"/>
    <p:sldLayoutId id="2147483694" r:id="rId3"/>
  </p:sldLayoutIdLst>
  <p:hf hdr="0" dt="0"/>
  <p:txStyles>
    <p:titleStyle>
      <a:lvl1pPr algn="l" rtl="0" eaLnBrk="1" fontAlgn="base" hangingPunct="1">
        <a:spcBef>
          <a:spcPct val="0"/>
        </a:spcBef>
        <a:spcAft>
          <a:spcPct val="0"/>
        </a:spcAft>
        <a:defRPr sz="3200" b="1">
          <a:solidFill>
            <a:schemeClr val="tx1"/>
          </a:solidFill>
          <a:latin typeface="+mj-lt"/>
          <a:ea typeface="ＭＳ Ｐゴシック" pitchFamily="-65" charset="-128"/>
          <a:cs typeface="ＭＳ Ｐゴシック" pitchFamily="18" charset="-128"/>
        </a:defRPr>
      </a:lvl1pPr>
      <a:lvl2pPr algn="l" rtl="0" eaLnBrk="1" fontAlgn="base" hangingPunct="1">
        <a:spcBef>
          <a:spcPct val="0"/>
        </a:spcBef>
        <a:spcAft>
          <a:spcPct val="0"/>
        </a:spcAft>
        <a:defRPr sz="3200" b="1">
          <a:solidFill>
            <a:schemeClr val="tx1"/>
          </a:solidFill>
          <a:latin typeface="Arial" pitchFamily="34" charset="0"/>
          <a:ea typeface="ＭＳ Ｐゴシック" pitchFamily="-65" charset="-128"/>
          <a:cs typeface="ＭＳ Ｐゴシック" pitchFamily="18" charset="-128"/>
        </a:defRPr>
      </a:lvl2pPr>
      <a:lvl3pPr algn="l" rtl="0" eaLnBrk="1" fontAlgn="base" hangingPunct="1">
        <a:spcBef>
          <a:spcPct val="0"/>
        </a:spcBef>
        <a:spcAft>
          <a:spcPct val="0"/>
        </a:spcAft>
        <a:defRPr sz="3200" b="1">
          <a:solidFill>
            <a:schemeClr val="tx1"/>
          </a:solidFill>
          <a:latin typeface="Arial" pitchFamily="34" charset="0"/>
          <a:ea typeface="ＭＳ Ｐゴシック" pitchFamily="-65" charset="-128"/>
          <a:cs typeface="ＭＳ Ｐゴシック" pitchFamily="18" charset="-128"/>
        </a:defRPr>
      </a:lvl3pPr>
      <a:lvl4pPr algn="l" rtl="0" eaLnBrk="1" fontAlgn="base" hangingPunct="1">
        <a:spcBef>
          <a:spcPct val="0"/>
        </a:spcBef>
        <a:spcAft>
          <a:spcPct val="0"/>
        </a:spcAft>
        <a:defRPr sz="3200" b="1">
          <a:solidFill>
            <a:schemeClr val="tx1"/>
          </a:solidFill>
          <a:latin typeface="Arial" pitchFamily="34" charset="0"/>
          <a:ea typeface="ＭＳ Ｐゴシック" pitchFamily="-65" charset="-128"/>
          <a:cs typeface="ＭＳ Ｐゴシック" pitchFamily="18" charset="-128"/>
        </a:defRPr>
      </a:lvl4pPr>
      <a:lvl5pPr algn="l" rtl="0" eaLnBrk="1" fontAlgn="base" hangingPunct="1">
        <a:spcBef>
          <a:spcPct val="0"/>
        </a:spcBef>
        <a:spcAft>
          <a:spcPct val="0"/>
        </a:spcAft>
        <a:defRPr sz="3200" b="1">
          <a:solidFill>
            <a:schemeClr val="tx1"/>
          </a:solidFill>
          <a:latin typeface="Arial" pitchFamily="34" charset="0"/>
          <a:ea typeface="ＭＳ Ｐゴシック" pitchFamily="-65" charset="-128"/>
          <a:cs typeface="ＭＳ Ｐゴシック" pitchFamily="18" charset="-128"/>
        </a:defRPr>
      </a:lvl5pPr>
      <a:lvl6pPr marL="457200" algn="l" rtl="0" eaLnBrk="1" fontAlgn="base" hangingPunct="1">
        <a:spcBef>
          <a:spcPct val="0"/>
        </a:spcBef>
        <a:spcAft>
          <a:spcPct val="0"/>
        </a:spcAft>
        <a:defRPr sz="2400" b="1">
          <a:solidFill>
            <a:schemeClr val="tx1"/>
          </a:solidFill>
          <a:latin typeface="Arial" pitchFamily="34" charset="0"/>
        </a:defRPr>
      </a:lvl6pPr>
      <a:lvl7pPr marL="914400" algn="l" rtl="0" eaLnBrk="1" fontAlgn="base" hangingPunct="1">
        <a:spcBef>
          <a:spcPct val="0"/>
        </a:spcBef>
        <a:spcAft>
          <a:spcPct val="0"/>
        </a:spcAft>
        <a:defRPr sz="2400" b="1">
          <a:solidFill>
            <a:schemeClr val="tx1"/>
          </a:solidFill>
          <a:latin typeface="Arial" pitchFamily="34" charset="0"/>
        </a:defRPr>
      </a:lvl7pPr>
      <a:lvl8pPr marL="1371600" algn="l" rtl="0" eaLnBrk="1" fontAlgn="base" hangingPunct="1">
        <a:spcBef>
          <a:spcPct val="0"/>
        </a:spcBef>
        <a:spcAft>
          <a:spcPct val="0"/>
        </a:spcAft>
        <a:defRPr sz="2400" b="1">
          <a:solidFill>
            <a:schemeClr val="tx1"/>
          </a:solidFill>
          <a:latin typeface="Arial" pitchFamily="34" charset="0"/>
        </a:defRPr>
      </a:lvl8pPr>
      <a:lvl9pPr marL="1828800" algn="l" rtl="0" eaLnBrk="1" fontAlgn="base" hangingPunct="1">
        <a:spcBef>
          <a:spcPct val="0"/>
        </a:spcBef>
        <a:spcAft>
          <a:spcPct val="0"/>
        </a:spcAft>
        <a:defRPr sz="2400" b="1">
          <a:solidFill>
            <a:schemeClr val="tx1"/>
          </a:solidFill>
          <a:latin typeface="Arial" pitchFamily="34" charset="0"/>
        </a:defRPr>
      </a:lvl9pPr>
    </p:titleStyle>
    <p:bodyStyle>
      <a:lvl1pPr marL="342900" indent="-342900" algn="l" rtl="0" eaLnBrk="1" fontAlgn="base" hangingPunct="1">
        <a:spcBef>
          <a:spcPct val="20000"/>
        </a:spcBef>
        <a:spcAft>
          <a:spcPct val="0"/>
        </a:spcAft>
        <a:buChar char="•"/>
        <a:defRPr sz="2400">
          <a:solidFill>
            <a:schemeClr val="tx1"/>
          </a:solidFill>
          <a:latin typeface="+mn-lt"/>
          <a:ea typeface="ＭＳ Ｐゴシック" pitchFamily="-65" charset="-128"/>
          <a:cs typeface="ＭＳ Ｐゴシック" pitchFamily="18" charset="-128"/>
        </a:defRPr>
      </a:lvl1pPr>
      <a:lvl2pPr marL="742950" indent="-285750" algn="l" rtl="0" eaLnBrk="1" fontAlgn="base" hangingPunct="1">
        <a:spcBef>
          <a:spcPct val="20000"/>
        </a:spcBef>
        <a:spcAft>
          <a:spcPct val="0"/>
        </a:spcAft>
        <a:buChar char="–"/>
        <a:defRPr sz="2000">
          <a:solidFill>
            <a:schemeClr val="tx1"/>
          </a:solidFill>
          <a:latin typeface="+mn-lt"/>
          <a:ea typeface="ＭＳ Ｐゴシック" pitchFamily="-65" charset="-128"/>
        </a:defRPr>
      </a:lvl2pPr>
      <a:lvl3pPr marL="1143000" indent="-228600" algn="l" rtl="0" eaLnBrk="1" fontAlgn="base" hangingPunct="1">
        <a:spcBef>
          <a:spcPct val="20000"/>
        </a:spcBef>
        <a:spcAft>
          <a:spcPct val="0"/>
        </a:spcAft>
        <a:buChar char="•"/>
        <a:defRPr sz="2000">
          <a:solidFill>
            <a:schemeClr val="tx1"/>
          </a:solidFill>
          <a:latin typeface="+mn-lt"/>
          <a:ea typeface="ＭＳ Ｐゴシック" pitchFamily="-65" charset="-128"/>
        </a:defRPr>
      </a:lvl3pPr>
      <a:lvl4pPr marL="1562100" indent="-228600" algn="l" rtl="0" eaLnBrk="1" fontAlgn="base" hangingPunct="1">
        <a:spcBef>
          <a:spcPct val="20000"/>
        </a:spcBef>
        <a:spcAft>
          <a:spcPct val="0"/>
        </a:spcAft>
        <a:buChar char="–"/>
        <a:defRPr sz="2000">
          <a:solidFill>
            <a:schemeClr val="tx1"/>
          </a:solidFill>
          <a:latin typeface="+mn-lt"/>
          <a:ea typeface="ＭＳ Ｐゴシック" pitchFamily="-65" charset="-128"/>
        </a:defRPr>
      </a:lvl4pPr>
      <a:lvl5pPr marL="1981200" indent="-228600" algn="l" rtl="0" eaLnBrk="1" fontAlgn="base" hangingPunct="1">
        <a:spcBef>
          <a:spcPct val="20000"/>
        </a:spcBef>
        <a:spcAft>
          <a:spcPct val="0"/>
        </a:spcAft>
        <a:buChar char="»"/>
        <a:defRPr sz="2000">
          <a:solidFill>
            <a:schemeClr val="tx1"/>
          </a:solidFill>
          <a:latin typeface="+mn-lt"/>
          <a:ea typeface="ＭＳ Ｐゴシック" pitchFamily="-65" charset="-128"/>
        </a:defRPr>
      </a:lvl5pPr>
      <a:lvl6pPr marL="2438400" indent="-228600" algn="l" rtl="0" eaLnBrk="1" fontAlgn="base" hangingPunct="1">
        <a:spcBef>
          <a:spcPct val="20000"/>
        </a:spcBef>
        <a:spcAft>
          <a:spcPct val="0"/>
        </a:spcAft>
        <a:buChar char="»"/>
        <a:defRPr sz="1400">
          <a:solidFill>
            <a:schemeClr val="tx1"/>
          </a:solidFill>
          <a:latin typeface="+mn-lt"/>
        </a:defRPr>
      </a:lvl6pPr>
      <a:lvl7pPr marL="2895600" indent="-228600" algn="l" rtl="0" eaLnBrk="1" fontAlgn="base" hangingPunct="1">
        <a:spcBef>
          <a:spcPct val="20000"/>
        </a:spcBef>
        <a:spcAft>
          <a:spcPct val="0"/>
        </a:spcAft>
        <a:buChar char="»"/>
        <a:defRPr sz="1400">
          <a:solidFill>
            <a:schemeClr val="tx1"/>
          </a:solidFill>
          <a:latin typeface="+mn-lt"/>
        </a:defRPr>
      </a:lvl7pPr>
      <a:lvl8pPr marL="3352800" indent="-228600" algn="l" rtl="0" eaLnBrk="1" fontAlgn="base" hangingPunct="1">
        <a:spcBef>
          <a:spcPct val="20000"/>
        </a:spcBef>
        <a:spcAft>
          <a:spcPct val="0"/>
        </a:spcAft>
        <a:buChar char="»"/>
        <a:defRPr sz="1400">
          <a:solidFill>
            <a:schemeClr val="tx1"/>
          </a:solidFill>
          <a:latin typeface="+mn-lt"/>
        </a:defRPr>
      </a:lvl8pPr>
      <a:lvl9pPr marL="3810000" indent="-228600" algn="l" rtl="0" eaLnBrk="1" fontAlgn="base" hangingPunct="1">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73E4A22-D0BF-6386-0CE8-50099676D519}"/>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de-DE"/>
              <a:t>Mastertitelformat bearbeiten</a:t>
            </a:r>
            <a:endParaRPr lang="en-US"/>
          </a:p>
        </p:txBody>
      </p:sp>
      <p:sp>
        <p:nvSpPr>
          <p:cNvPr id="3" name="Textplatzhalter 2">
            <a:extLst>
              <a:ext uri="{FF2B5EF4-FFF2-40B4-BE49-F238E27FC236}">
                <a16:creationId xmlns:a16="http://schemas.microsoft.com/office/drawing/2014/main" id="{F85F1590-24F9-B939-FE09-26564D0C0989}"/>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F962DBE9-23B5-88F7-3228-CF233F53665A}"/>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A5D8A0-5DFA-E54A-BE48-5BAD7F8956A0}" type="datetimeFigureOut">
              <a:rPr lang="en-US" smtClean="0"/>
              <a:t>9/1/22</a:t>
            </a:fld>
            <a:endParaRPr lang="en-US"/>
          </a:p>
        </p:txBody>
      </p:sp>
      <p:sp>
        <p:nvSpPr>
          <p:cNvPr id="5" name="Fußzeilenplatzhalter 4">
            <a:extLst>
              <a:ext uri="{FF2B5EF4-FFF2-40B4-BE49-F238E27FC236}">
                <a16:creationId xmlns:a16="http://schemas.microsoft.com/office/drawing/2014/main" id="{DC5640F2-91E5-F026-0C5B-E8F7BD1D01F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Foliennummernplatzhalter 5">
            <a:extLst>
              <a:ext uri="{FF2B5EF4-FFF2-40B4-BE49-F238E27FC236}">
                <a16:creationId xmlns:a16="http://schemas.microsoft.com/office/drawing/2014/main" id="{113F0E51-27A9-BDA0-05CB-F4D2F1677622}"/>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C09633-CB01-ED42-B473-9518135C4D70}" type="slidenum">
              <a:rPr lang="en-US" smtClean="0"/>
              <a:t>‹Nr.›</a:t>
            </a:fld>
            <a:endParaRPr lang="en-US"/>
          </a:p>
        </p:txBody>
      </p:sp>
    </p:spTree>
    <p:extLst>
      <p:ext uri="{BB962C8B-B14F-4D97-AF65-F5344CB8AC3E}">
        <p14:creationId xmlns:p14="http://schemas.microsoft.com/office/powerpoint/2010/main" val="290581391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2.png"/><Relationship Id="rId2" Type="http://schemas.microsoft.com/office/2007/relationships/media" Target="../media/media2.mp4"/><Relationship Id="rId1" Type="http://schemas.openxmlformats.org/officeDocument/2006/relationships/video" Target="NULL" TargetMode="External"/><Relationship Id="rId6" Type="http://schemas.openxmlformats.org/officeDocument/2006/relationships/image" Target="../media/image21.jpg"/><Relationship Id="rId5" Type="http://schemas.openxmlformats.org/officeDocument/2006/relationships/image" Target="../media/image20.jpg"/><Relationship Id="rId4"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8" Type="http://schemas.openxmlformats.org/officeDocument/2006/relationships/image" Target="../media/image28.svg"/><Relationship Id="rId13" Type="http://schemas.openxmlformats.org/officeDocument/2006/relationships/image" Target="../media/image33.pn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sv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6.sv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svg"/><Relationship Id="rId4" Type="http://schemas.openxmlformats.org/officeDocument/2006/relationships/image" Target="../media/image24.svg"/><Relationship Id="rId9" Type="http://schemas.openxmlformats.org/officeDocument/2006/relationships/image" Target="../media/image29.png"/><Relationship Id="rId14" Type="http://schemas.openxmlformats.org/officeDocument/2006/relationships/image" Target="../media/image34.sv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3.mp4"/><Relationship Id="rId1" Type="http://schemas.openxmlformats.org/officeDocument/2006/relationships/video" Target="NULL" TargetMode="External"/><Relationship Id="rId5" Type="http://schemas.openxmlformats.org/officeDocument/2006/relationships/image" Target="../media/image35.png"/><Relationship Id="rId4"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3.mp4"/><Relationship Id="rId1" Type="http://schemas.openxmlformats.org/officeDocument/2006/relationships/video" Target="NULL" TargetMode="External"/><Relationship Id="rId5" Type="http://schemas.openxmlformats.org/officeDocument/2006/relationships/image" Target="../media/image35.png"/><Relationship Id="rId4"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6.jp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9.png"/><Relationship Id="rId2" Type="http://schemas.microsoft.com/office/2007/relationships/media" Target="../media/media1.mp4"/><Relationship Id="rId1" Type="http://schemas.openxmlformats.org/officeDocument/2006/relationships/video" Target="NULL" TargetMode="Externa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r>
              <a:rPr lang="de-DE" dirty="0" err="1">
                <a:ea typeface="ＭＳ Ｐゴシック"/>
              </a:rPr>
              <a:t>Augmented</a:t>
            </a:r>
            <a:r>
              <a:rPr lang="de-DE" dirty="0">
                <a:ea typeface="ＭＳ Ｐゴシック"/>
              </a:rPr>
              <a:t> Reality in </a:t>
            </a:r>
            <a:br>
              <a:rPr lang="de-DE" dirty="0">
                <a:ea typeface="ＭＳ Ｐゴシック"/>
              </a:rPr>
            </a:br>
            <a:r>
              <a:rPr lang="de-DE" dirty="0">
                <a:ea typeface="ＭＳ Ｐゴシック"/>
              </a:rPr>
              <a:t>Chemistry Education</a:t>
            </a:r>
            <a:endParaRPr lang="de-DE" dirty="0"/>
          </a:p>
        </p:txBody>
      </p:sp>
      <p:sp>
        <p:nvSpPr>
          <p:cNvPr id="5" name="Untertitel 4"/>
          <p:cNvSpPr>
            <a:spLocks noGrp="1"/>
          </p:cNvSpPr>
          <p:nvPr>
            <p:ph type="subTitle" idx="1"/>
          </p:nvPr>
        </p:nvSpPr>
        <p:spPr>
          <a:xfrm>
            <a:off x="508000" y="3429000"/>
            <a:ext cx="8128000" cy="2418074"/>
          </a:xfrm>
        </p:spPr>
        <p:txBody>
          <a:bodyPr/>
          <a:lstStyle/>
          <a:p>
            <a:r>
              <a:rPr lang="en-US">
                <a:ea typeface="ＭＳ Ｐゴシック"/>
              </a:rPr>
              <a:t>Laura </a:t>
            </a:r>
            <a:r>
              <a:rPr lang="en-US" err="1">
                <a:ea typeface="ＭＳ Ｐゴシック"/>
              </a:rPr>
              <a:t>Xourgias</a:t>
            </a:r>
            <a:endParaRPr lang="en-US" err="1"/>
          </a:p>
          <a:p>
            <a:r>
              <a:rPr lang="en-US" sz="1600">
                <a:ea typeface="ＭＳ Ｐゴシック"/>
              </a:rPr>
              <a:t>21.07.2022</a:t>
            </a:r>
            <a:endParaRPr lang="en-US" sz="1600"/>
          </a:p>
          <a:p>
            <a:endParaRPr lang="en-US" sz="1600"/>
          </a:p>
          <a:p>
            <a:endParaRPr lang="en-US"/>
          </a:p>
          <a:p>
            <a:pPr algn="l"/>
            <a:r>
              <a:rPr lang="en-US">
                <a:ea typeface="ＭＳ Ｐゴシック"/>
              </a:rPr>
              <a:t>Final: Bachelor Informatics</a:t>
            </a:r>
          </a:p>
          <a:p>
            <a:pPr algn="l"/>
            <a:r>
              <a:rPr lang="en-US">
                <a:ea typeface="ＭＳ Ｐゴシック"/>
              </a:rPr>
              <a:t>Supervisor(s): </a:t>
            </a:r>
            <a:r>
              <a:rPr lang="en-US">
                <a:ea typeface="+mn-lt"/>
                <a:cs typeface="+mn-lt"/>
              </a:rPr>
              <a:t>Prof. Gudrun Klinker, Ph.D.</a:t>
            </a:r>
          </a:p>
        </p:txBody>
      </p:sp>
      <p:sp>
        <p:nvSpPr>
          <p:cNvPr id="8" name="TextBox 7"/>
          <p:cNvSpPr txBox="1"/>
          <p:nvPr/>
        </p:nvSpPr>
        <p:spPr>
          <a:xfrm>
            <a:off x="495086" y="5970185"/>
            <a:ext cx="7905961" cy="246221"/>
          </a:xfrm>
          <a:prstGeom prst="rect">
            <a:avLst/>
          </a:prstGeom>
          <a:noFill/>
        </p:spPr>
        <p:txBody>
          <a:bodyPr wrap="square" lIns="91440" tIns="45720" rIns="91440" bIns="45720" rtlCol="0" anchor="t">
            <a:spAutoFit/>
          </a:bodyPr>
          <a:lstStyle/>
          <a:p>
            <a:pPr algn="l"/>
            <a:r>
              <a:rPr lang="en-US" sz="1000" dirty="0">
                <a:latin typeface="Arial"/>
                <a:ea typeface="ＭＳ Ｐゴシック"/>
                <a:cs typeface="Arial"/>
              </a:rPr>
              <a:t>collaboration with Melanie </a:t>
            </a:r>
            <a:r>
              <a:rPr lang="en-US" sz="1000" dirty="0" err="1">
                <a:latin typeface="Arial"/>
                <a:ea typeface="ＭＳ Ｐゴシック"/>
                <a:cs typeface="Arial"/>
              </a:rPr>
              <a:t>Ripsam</a:t>
            </a:r>
            <a:r>
              <a:rPr lang="en-US" sz="1000" dirty="0">
                <a:latin typeface="Arial"/>
                <a:ea typeface="ＭＳ Ｐゴシック"/>
                <a:cs typeface="Arial"/>
              </a:rPr>
              <a:t> for the chemical and educational input</a:t>
            </a:r>
            <a:endParaRPr lang="de-DE" sz="1400" dirty="0">
              <a:latin typeface="Arial"/>
              <a:ea typeface="ＭＳ Ｐゴシック"/>
              <a:cs typeface="Arial"/>
            </a:endParaRPr>
          </a:p>
        </p:txBody>
      </p:sp>
    </p:spTree>
    <p:extLst>
      <p:ext uri="{BB962C8B-B14F-4D97-AF65-F5344CB8AC3E}">
        <p14:creationId xmlns:p14="http://schemas.microsoft.com/office/powerpoint/2010/main" val="27890976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ea typeface="ＭＳ Ｐゴシック"/>
              </a:rPr>
              <a:t>Form 5 Chemistry AR</a:t>
            </a:r>
          </a:p>
        </p:txBody>
      </p:sp>
      <p:sp>
        <p:nvSpPr>
          <p:cNvPr id="4" name="Fußzeilenplatzhalter 3"/>
          <p:cNvSpPr>
            <a:spLocks noGrp="1"/>
          </p:cNvSpPr>
          <p:nvPr>
            <p:ph type="ftr" sz="quarter" idx="11"/>
          </p:nvPr>
        </p:nvSpPr>
        <p:spPr/>
        <p:txBody>
          <a:bodyPr/>
          <a:lstStyle/>
          <a:p>
            <a:r>
              <a:rPr lang="de-DE">
                <a:latin typeface="Arial"/>
                <a:ea typeface="ＭＳ Ｐゴシック"/>
                <a:cs typeface="Arial"/>
              </a:rPr>
              <a:t>Laura Xourgias: AR in Chemistry Education</a:t>
            </a:r>
          </a:p>
        </p:txBody>
      </p:sp>
      <p:sp>
        <p:nvSpPr>
          <p:cNvPr id="5" name="Foliennummernplatzhalter 4"/>
          <p:cNvSpPr>
            <a:spLocks noGrp="1"/>
          </p:cNvSpPr>
          <p:nvPr>
            <p:ph type="sldNum" sz="quarter" idx="12"/>
          </p:nvPr>
        </p:nvSpPr>
        <p:spPr/>
        <p:txBody>
          <a:bodyPr/>
          <a:lstStyle/>
          <a:p>
            <a:fld id="{DA5F8C94-1FE7-4B98-885D-30951FE77ADD}" type="slidenum">
              <a:rPr lang="de-DE" smtClean="0"/>
              <a:pPr/>
              <a:t>10</a:t>
            </a:fld>
            <a:endParaRPr lang="de-DE"/>
          </a:p>
        </p:txBody>
      </p:sp>
      <p:pic>
        <p:nvPicPr>
          <p:cNvPr id="7" name="Inhaltsplatzhalter 18" descr="Ein Bild, das Text, Tastatur, drinnen, Computer enthält.&#10;&#10;Automatisch generierte Beschreibung">
            <a:extLst>
              <a:ext uri="{FF2B5EF4-FFF2-40B4-BE49-F238E27FC236}">
                <a16:creationId xmlns:a16="http://schemas.microsoft.com/office/drawing/2014/main" id="{DCB58A11-5C6E-6D52-6B6A-E01161D0C72F}"/>
              </a:ext>
            </a:extLst>
          </p:cNvPr>
          <p:cNvPicPr>
            <a:picLocks noGrp="1" noChangeAspect="1"/>
          </p:cNvPicPr>
          <p:nvPr>
            <p:ph sz="half" idx="1"/>
          </p:nvPr>
        </p:nvPicPr>
        <p:blipFill rotWithShape="1">
          <a:blip r:embed="rId5">
            <a:extLst>
              <a:ext uri="{28A0092B-C50C-407E-A947-70E740481C1C}">
                <a14:useLocalDpi xmlns:a14="http://schemas.microsoft.com/office/drawing/2010/main" val="0"/>
              </a:ext>
            </a:extLst>
          </a:blip>
          <a:srcRect t="25439" b="9942"/>
          <a:stretch/>
        </p:blipFill>
        <p:spPr bwMode="auto">
          <a:xfrm>
            <a:off x="862858" y="1586426"/>
            <a:ext cx="3240748"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nhaltsplatzhalter 21" descr="Ein Bild, das Text enthält.&#10;&#10;Automatisch generierte Beschreibung">
            <a:extLst>
              <a:ext uri="{FF2B5EF4-FFF2-40B4-BE49-F238E27FC236}">
                <a16:creationId xmlns:a16="http://schemas.microsoft.com/office/drawing/2014/main" id="{77CD0543-5C4B-1D38-AEBD-A1A2C9863993}"/>
              </a:ext>
            </a:extLst>
          </p:cNvPr>
          <p:cNvPicPr>
            <a:picLocks noGrp="1" noChangeAspect="1"/>
          </p:cNvPicPr>
          <p:nvPr>
            <p:ph sz="half" idx="2"/>
          </p:nvPr>
        </p:nvPicPr>
        <p:blipFill rotWithShape="1">
          <a:blip r:embed="rId6">
            <a:extLst>
              <a:ext uri="{28A0092B-C50C-407E-A947-70E740481C1C}">
                <a14:useLocalDpi xmlns:a14="http://schemas.microsoft.com/office/drawing/2010/main" val="0"/>
              </a:ext>
            </a:extLst>
          </a:blip>
          <a:srcRect t="25439" b="9942"/>
          <a:stretch/>
        </p:blipFill>
        <p:spPr>
          <a:xfrm>
            <a:off x="862858" y="1586426"/>
            <a:ext cx="3240748" cy="4343400"/>
          </a:xfrm>
        </p:spPr>
      </p:pic>
      <p:sp>
        <p:nvSpPr>
          <p:cNvPr id="11" name="Textfeld 10">
            <a:extLst>
              <a:ext uri="{FF2B5EF4-FFF2-40B4-BE49-F238E27FC236}">
                <a16:creationId xmlns:a16="http://schemas.microsoft.com/office/drawing/2014/main" id="{551757CC-CD14-BE34-43D0-3B4FB3C6569D}"/>
              </a:ext>
            </a:extLst>
          </p:cNvPr>
          <p:cNvSpPr txBox="1"/>
          <p:nvPr/>
        </p:nvSpPr>
        <p:spPr>
          <a:xfrm>
            <a:off x="1969427" y="6038975"/>
            <a:ext cx="5205144" cy="338554"/>
          </a:xfrm>
          <a:prstGeom prst="rect">
            <a:avLst/>
          </a:prstGeom>
          <a:noFill/>
        </p:spPr>
        <p:txBody>
          <a:bodyPr wrap="none" rtlCol="0">
            <a:spAutoFit/>
          </a:bodyPr>
          <a:lstStyle/>
          <a:p>
            <a:r>
              <a:rPr lang="en-US" sz="1600" dirty="0"/>
              <a:t>Screenshots of augmentations of </a:t>
            </a:r>
            <a:r>
              <a:rPr lang="en-US" sz="1600" i="1" dirty="0"/>
              <a:t>Form 5 Chemistry AR</a:t>
            </a:r>
          </a:p>
        </p:txBody>
      </p:sp>
      <p:pic>
        <p:nvPicPr>
          <p:cNvPr id="8" name="Form5_Demo2.mp4" descr="Form5_Demo2.mp4">
            <a:hlinkClick r:id="" action="ppaction://media"/>
            <a:extLst>
              <a:ext uri="{FF2B5EF4-FFF2-40B4-BE49-F238E27FC236}">
                <a16:creationId xmlns:a16="http://schemas.microsoft.com/office/drawing/2014/main" id="{7E97C654-46C3-1063-F1DE-29D934F972A1}"/>
              </a:ext>
            </a:extLst>
          </p:cNvPr>
          <p:cNvPicPr>
            <a:picLocks noChangeAspect="1"/>
          </p:cNvPicPr>
          <p:nvPr>
            <a:videoFile r:link="rId1"/>
            <p:extLst>
              <p:ext uri="{DAA4B4D4-6D71-4841-9C94-3DE7FCFB9230}">
                <p14:media xmlns:p14="http://schemas.microsoft.com/office/powerpoint/2010/main" r:embed="rId2">
                  <p14:trim st="9398.2714"/>
                </p14:media>
              </p:ext>
            </p:extLst>
          </p:nvPr>
        </p:nvPicPr>
        <p:blipFill>
          <a:blip r:embed="rId7"/>
          <a:stretch>
            <a:fillRect/>
          </a:stretch>
        </p:blipFill>
        <p:spPr>
          <a:xfrm>
            <a:off x="5482896" y="698400"/>
            <a:ext cx="2548689" cy="5268104"/>
          </a:xfrm>
          <a:prstGeom prst="rect">
            <a:avLst/>
          </a:prstGeom>
        </p:spPr>
      </p:pic>
    </p:spTree>
    <p:extLst>
      <p:ext uri="{BB962C8B-B14F-4D97-AF65-F5344CB8AC3E}">
        <p14:creationId xmlns:p14="http://schemas.microsoft.com/office/powerpoint/2010/main" val="2900591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2106"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repeatCount="indefinite"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Evaluation</a:t>
            </a:r>
          </a:p>
        </p:txBody>
      </p:sp>
      <p:sp>
        <p:nvSpPr>
          <p:cNvPr id="4" name="Fußzeilenplatzhalter 3"/>
          <p:cNvSpPr>
            <a:spLocks noGrp="1"/>
          </p:cNvSpPr>
          <p:nvPr>
            <p:ph type="ftr" sz="quarter" idx="11"/>
          </p:nvPr>
        </p:nvSpPr>
        <p:spPr/>
        <p:txBody>
          <a:bodyPr/>
          <a:lstStyle/>
          <a:p>
            <a:r>
              <a:rPr lang="en-US" dirty="0">
                <a:latin typeface="Arial"/>
                <a:ea typeface="ＭＳ Ｐゴシック"/>
                <a:cs typeface="Arial"/>
              </a:rPr>
              <a:t>Laura </a:t>
            </a:r>
            <a:r>
              <a:rPr lang="en-US" dirty="0" err="1">
                <a:latin typeface="Arial"/>
                <a:ea typeface="ＭＳ Ｐゴシック"/>
                <a:cs typeface="Arial"/>
              </a:rPr>
              <a:t>Xourgias</a:t>
            </a:r>
            <a:r>
              <a:rPr lang="en-US" dirty="0">
                <a:latin typeface="Arial"/>
                <a:ea typeface="ＭＳ Ｐゴシック"/>
                <a:cs typeface="Arial"/>
              </a:rPr>
              <a:t>: AR in Chemistry Education</a:t>
            </a:r>
          </a:p>
        </p:txBody>
      </p:sp>
      <p:sp>
        <p:nvSpPr>
          <p:cNvPr id="5" name="Foliennummernplatzhalter 4"/>
          <p:cNvSpPr>
            <a:spLocks noGrp="1"/>
          </p:cNvSpPr>
          <p:nvPr>
            <p:ph type="sldNum" sz="quarter" idx="12"/>
          </p:nvPr>
        </p:nvSpPr>
        <p:spPr/>
        <p:txBody>
          <a:bodyPr/>
          <a:lstStyle/>
          <a:p>
            <a:fld id="{DA5F8C94-1FE7-4B98-885D-30951FE77ADD}" type="slidenum">
              <a:rPr lang="en-US" smtClean="0"/>
              <a:pPr/>
              <a:t>11</a:t>
            </a:fld>
            <a:endParaRPr lang="en-US" dirty="0"/>
          </a:p>
        </p:txBody>
      </p:sp>
      <p:sp>
        <p:nvSpPr>
          <p:cNvPr id="70" name="Grenzstelle 69">
            <a:extLst>
              <a:ext uri="{FF2B5EF4-FFF2-40B4-BE49-F238E27FC236}">
                <a16:creationId xmlns:a16="http://schemas.microsoft.com/office/drawing/2014/main" id="{411804CF-64BC-1D8C-2FD2-5632A9C2DCB7}"/>
              </a:ext>
            </a:extLst>
          </p:cNvPr>
          <p:cNvSpPr/>
          <p:nvPr/>
        </p:nvSpPr>
        <p:spPr>
          <a:xfrm>
            <a:off x="3927872" y="3770523"/>
            <a:ext cx="1288256" cy="610076"/>
          </a:xfrm>
          <a:prstGeom prst="flowChartTerminator">
            <a:avLst/>
          </a:prstGeom>
          <a:solidFill>
            <a:srgbClr val="0099FF"/>
          </a:solidFill>
          <a:ln>
            <a:solidFill>
              <a:srgbClr val="0065BD"/>
            </a:solidFill>
          </a:ln>
        </p:spPr>
        <p:style>
          <a:lnRef idx="2">
            <a:schemeClr val="accent3">
              <a:shade val="50000"/>
            </a:schemeClr>
          </a:lnRef>
          <a:fillRef idx="1">
            <a:schemeClr val="accent3"/>
          </a:fillRef>
          <a:effectRef idx="0">
            <a:schemeClr val="accent3"/>
          </a:effectRef>
          <a:fontRef idx="minor">
            <a:schemeClr val="lt1"/>
          </a:fontRef>
        </p:style>
        <p:txBody>
          <a:bodyPr rot="0" spcFirstLastPara="0" vert="horz" wrap="square" lIns="27000" tIns="34290" rIns="27000" bIns="34290" numCol="1" spcCol="0" rtlCol="0" fromWordArt="0" anchor="ctr" anchorCtr="0" forceAA="0" compatLnSpc="1">
            <a:prstTxWarp prst="textNoShape">
              <a:avLst/>
            </a:prstTxWarp>
            <a:noAutofit/>
          </a:bodyPr>
          <a:lstStyle/>
          <a:p>
            <a:pPr algn="ctr">
              <a:spcAft>
                <a:spcPts val="0"/>
              </a:spcAft>
            </a:pPr>
            <a:r>
              <a:rPr lang="en-US" sz="1400" b="1" dirty="0">
                <a:ea typeface="Calibri" panose="020F0502020204030204" pitchFamily="34" charset="0"/>
                <a:cs typeface="Times New Roman" panose="02020603050405020304" pitchFamily="18" charset="0"/>
              </a:rPr>
              <a:t>ARChem</a:t>
            </a:r>
            <a:endParaRPr lang="en-US" sz="1100" dirty="0">
              <a:ea typeface="Calibri" panose="020F0502020204030204" pitchFamily="34" charset="0"/>
              <a:cs typeface="Times New Roman" panose="02020603050405020304" pitchFamily="18" charset="0"/>
            </a:endParaRPr>
          </a:p>
        </p:txBody>
      </p:sp>
      <p:cxnSp>
        <p:nvCxnSpPr>
          <p:cNvPr id="71" name="Gekrümmte Verbindung 70">
            <a:extLst>
              <a:ext uri="{FF2B5EF4-FFF2-40B4-BE49-F238E27FC236}">
                <a16:creationId xmlns:a16="http://schemas.microsoft.com/office/drawing/2014/main" id="{02952424-3968-60B5-EE94-1BF00EF3536E}"/>
              </a:ext>
            </a:extLst>
          </p:cNvPr>
          <p:cNvCxnSpPr>
            <a:cxnSpLocks/>
            <a:stCxn id="70" idx="1"/>
            <a:endCxn id="75" idx="3"/>
          </p:cNvCxnSpPr>
          <p:nvPr/>
        </p:nvCxnSpPr>
        <p:spPr>
          <a:xfrm rot="10800000">
            <a:off x="3211910" y="3334469"/>
            <a:ext cx="715962" cy="741092"/>
          </a:xfrm>
          <a:prstGeom prst="curvedConnector3">
            <a:avLst>
              <a:gd name="adj1" fmla="val 50000"/>
            </a:avLst>
          </a:prstGeom>
          <a:ln>
            <a:solidFill>
              <a:srgbClr val="0065BD"/>
            </a:solidFill>
          </a:ln>
        </p:spPr>
        <p:style>
          <a:lnRef idx="2">
            <a:schemeClr val="accent3">
              <a:shade val="50000"/>
            </a:schemeClr>
          </a:lnRef>
          <a:fillRef idx="1">
            <a:schemeClr val="accent3"/>
          </a:fillRef>
          <a:effectRef idx="0">
            <a:schemeClr val="accent3"/>
          </a:effectRef>
          <a:fontRef idx="minor">
            <a:schemeClr val="lt1"/>
          </a:fontRef>
        </p:style>
      </p:cxnSp>
      <p:cxnSp>
        <p:nvCxnSpPr>
          <p:cNvPr id="72" name="Gekrümmte Verbindung 71">
            <a:extLst>
              <a:ext uri="{FF2B5EF4-FFF2-40B4-BE49-F238E27FC236}">
                <a16:creationId xmlns:a16="http://schemas.microsoft.com/office/drawing/2014/main" id="{FBD313A2-74BD-31E7-C710-1B2BE083D00D}"/>
              </a:ext>
            </a:extLst>
          </p:cNvPr>
          <p:cNvCxnSpPr>
            <a:cxnSpLocks/>
            <a:stCxn id="70" idx="3"/>
            <a:endCxn id="76" idx="1"/>
          </p:cNvCxnSpPr>
          <p:nvPr/>
        </p:nvCxnSpPr>
        <p:spPr>
          <a:xfrm flipV="1">
            <a:off x="5216128" y="3334468"/>
            <a:ext cx="671792" cy="741093"/>
          </a:xfrm>
          <a:prstGeom prst="curvedConnector3">
            <a:avLst>
              <a:gd name="adj1" fmla="val 50000"/>
            </a:avLst>
          </a:prstGeom>
          <a:ln>
            <a:solidFill>
              <a:srgbClr val="0065BD"/>
            </a:solidFill>
          </a:ln>
        </p:spPr>
        <p:style>
          <a:lnRef idx="2">
            <a:schemeClr val="accent3">
              <a:shade val="50000"/>
            </a:schemeClr>
          </a:lnRef>
          <a:fillRef idx="1">
            <a:schemeClr val="accent3"/>
          </a:fillRef>
          <a:effectRef idx="0">
            <a:schemeClr val="accent3"/>
          </a:effectRef>
          <a:fontRef idx="minor">
            <a:schemeClr val="lt1"/>
          </a:fontRef>
        </p:style>
      </p:cxnSp>
      <p:cxnSp>
        <p:nvCxnSpPr>
          <p:cNvPr id="73" name="Gekrümmte Verbindung 72">
            <a:extLst>
              <a:ext uri="{FF2B5EF4-FFF2-40B4-BE49-F238E27FC236}">
                <a16:creationId xmlns:a16="http://schemas.microsoft.com/office/drawing/2014/main" id="{F99D8BE7-97D8-02A2-E62B-7D43F6E74D0C}"/>
              </a:ext>
            </a:extLst>
          </p:cNvPr>
          <p:cNvCxnSpPr>
            <a:cxnSpLocks/>
            <a:stCxn id="70" idx="2"/>
            <a:endCxn id="77" idx="1"/>
          </p:cNvCxnSpPr>
          <p:nvPr/>
        </p:nvCxnSpPr>
        <p:spPr>
          <a:xfrm rot="16200000" flipH="1">
            <a:off x="4571029" y="4381569"/>
            <a:ext cx="828039" cy="826097"/>
          </a:xfrm>
          <a:prstGeom prst="curvedConnector2">
            <a:avLst/>
          </a:prstGeom>
          <a:ln>
            <a:solidFill>
              <a:srgbClr val="0065BD"/>
            </a:solidFill>
          </a:ln>
        </p:spPr>
        <p:style>
          <a:lnRef idx="2">
            <a:schemeClr val="accent3">
              <a:shade val="50000"/>
            </a:schemeClr>
          </a:lnRef>
          <a:fillRef idx="1">
            <a:schemeClr val="accent3"/>
          </a:fillRef>
          <a:effectRef idx="0">
            <a:schemeClr val="accent3"/>
          </a:effectRef>
          <a:fontRef idx="minor">
            <a:schemeClr val="lt1"/>
          </a:fontRef>
        </p:style>
      </p:cxnSp>
      <p:cxnSp>
        <p:nvCxnSpPr>
          <p:cNvPr id="74" name="Gekrümmte Verbindung 73">
            <a:extLst>
              <a:ext uri="{FF2B5EF4-FFF2-40B4-BE49-F238E27FC236}">
                <a16:creationId xmlns:a16="http://schemas.microsoft.com/office/drawing/2014/main" id="{4490BA43-B8D2-0710-6397-90DACA50AB48}"/>
              </a:ext>
            </a:extLst>
          </p:cNvPr>
          <p:cNvCxnSpPr>
            <a:cxnSpLocks/>
            <a:stCxn id="70" idx="2"/>
            <a:endCxn id="78" idx="3"/>
          </p:cNvCxnSpPr>
          <p:nvPr/>
        </p:nvCxnSpPr>
        <p:spPr>
          <a:xfrm rot="5400000">
            <a:off x="3745137" y="4381368"/>
            <a:ext cx="827633" cy="826095"/>
          </a:xfrm>
          <a:prstGeom prst="curvedConnector2">
            <a:avLst/>
          </a:prstGeom>
          <a:ln>
            <a:solidFill>
              <a:srgbClr val="0065BD"/>
            </a:solidFill>
          </a:ln>
        </p:spPr>
        <p:style>
          <a:lnRef idx="2">
            <a:schemeClr val="accent3">
              <a:shade val="50000"/>
            </a:schemeClr>
          </a:lnRef>
          <a:fillRef idx="1">
            <a:schemeClr val="accent3"/>
          </a:fillRef>
          <a:effectRef idx="0">
            <a:schemeClr val="accent3"/>
          </a:effectRef>
          <a:fontRef idx="minor">
            <a:schemeClr val="lt1"/>
          </a:fontRef>
        </p:style>
      </p:cxnSp>
      <p:sp>
        <p:nvSpPr>
          <p:cNvPr id="75" name="Grenzstelle 74">
            <a:extLst>
              <a:ext uri="{FF2B5EF4-FFF2-40B4-BE49-F238E27FC236}">
                <a16:creationId xmlns:a16="http://schemas.microsoft.com/office/drawing/2014/main" id="{CC66D53E-42F3-27CC-E162-A77C31D67286}"/>
              </a:ext>
            </a:extLst>
          </p:cNvPr>
          <p:cNvSpPr/>
          <p:nvPr/>
        </p:nvSpPr>
        <p:spPr>
          <a:xfrm>
            <a:off x="2232264" y="3082056"/>
            <a:ext cx="979646" cy="504825"/>
          </a:xfrm>
          <a:prstGeom prst="flowChartTerminator">
            <a:avLst/>
          </a:prstGeom>
          <a:solidFill>
            <a:srgbClr val="0099FF"/>
          </a:solidFill>
          <a:ln>
            <a:solidFill>
              <a:srgbClr val="0065BD"/>
            </a:solidFill>
          </a:ln>
        </p:spPr>
        <p:style>
          <a:lnRef idx="2">
            <a:schemeClr val="accent3">
              <a:shade val="50000"/>
            </a:schemeClr>
          </a:lnRef>
          <a:fillRef idx="1">
            <a:schemeClr val="accent3"/>
          </a:fillRef>
          <a:effectRef idx="0">
            <a:schemeClr val="accent3"/>
          </a:effectRef>
          <a:fontRef idx="minor">
            <a:schemeClr val="lt1"/>
          </a:fontRef>
        </p:style>
        <p:txBody>
          <a:bodyPr rot="0" spcFirstLastPara="0" vert="horz" wrap="square" lIns="27000" tIns="34290" rIns="27000" bIns="34290" numCol="1" spcCol="0" rtlCol="0" fromWordArt="0" anchor="ctr" anchorCtr="0" forceAA="0" compatLnSpc="1">
            <a:prstTxWarp prst="textNoShape">
              <a:avLst/>
            </a:prstTxWarp>
            <a:noAutofit/>
          </a:bodyPr>
          <a:lstStyle/>
          <a:p>
            <a:pPr algn="ctr">
              <a:spcAft>
                <a:spcPts val="0"/>
              </a:spcAft>
            </a:pPr>
            <a:r>
              <a:rPr lang="en-US" sz="1100" dirty="0">
                <a:ea typeface="Calibri" panose="020F0502020204030204" pitchFamily="34" charset="0"/>
                <a:cs typeface="Times New Roman" panose="02020603050405020304" pitchFamily="18" charset="0"/>
              </a:rPr>
              <a:t>Extensible</a:t>
            </a:r>
          </a:p>
        </p:txBody>
      </p:sp>
      <p:sp>
        <p:nvSpPr>
          <p:cNvPr id="76" name="Grenzstelle 75">
            <a:extLst>
              <a:ext uri="{FF2B5EF4-FFF2-40B4-BE49-F238E27FC236}">
                <a16:creationId xmlns:a16="http://schemas.microsoft.com/office/drawing/2014/main" id="{E852428F-0C6A-DDE7-5F11-CA2994C49EB2}"/>
              </a:ext>
            </a:extLst>
          </p:cNvPr>
          <p:cNvSpPr/>
          <p:nvPr/>
        </p:nvSpPr>
        <p:spPr>
          <a:xfrm>
            <a:off x="5887920" y="3082055"/>
            <a:ext cx="979646" cy="504825"/>
          </a:xfrm>
          <a:prstGeom prst="flowChartTerminator">
            <a:avLst/>
          </a:prstGeom>
          <a:solidFill>
            <a:srgbClr val="0099FF"/>
          </a:solidFill>
          <a:ln>
            <a:solidFill>
              <a:srgbClr val="0065BD"/>
            </a:solidFill>
          </a:ln>
        </p:spPr>
        <p:style>
          <a:lnRef idx="2">
            <a:schemeClr val="accent3">
              <a:shade val="50000"/>
            </a:schemeClr>
          </a:lnRef>
          <a:fillRef idx="1">
            <a:schemeClr val="accent3"/>
          </a:fillRef>
          <a:effectRef idx="0">
            <a:schemeClr val="accent3"/>
          </a:effectRef>
          <a:fontRef idx="minor">
            <a:schemeClr val="lt1"/>
          </a:fontRef>
        </p:style>
        <p:txBody>
          <a:bodyPr rot="0" spcFirstLastPara="0" vert="horz" wrap="square" lIns="27000" tIns="34290" rIns="27000" bIns="34290" numCol="1" spcCol="0" rtlCol="0" fromWordArt="0" anchor="ctr" anchorCtr="0" forceAA="0" compatLnSpc="1">
            <a:prstTxWarp prst="textNoShape">
              <a:avLst/>
            </a:prstTxWarp>
            <a:noAutofit/>
          </a:bodyPr>
          <a:lstStyle/>
          <a:p>
            <a:pPr algn="ctr">
              <a:spcAft>
                <a:spcPts val="0"/>
              </a:spcAft>
            </a:pPr>
            <a:r>
              <a:rPr lang="en-US" sz="1100" dirty="0">
                <a:ea typeface="Calibri" panose="020F0502020204030204" pitchFamily="34" charset="0"/>
                <a:cs typeface="Times New Roman" panose="02020603050405020304" pitchFamily="18" charset="0"/>
              </a:rPr>
              <a:t>Accessible</a:t>
            </a:r>
          </a:p>
        </p:txBody>
      </p:sp>
      <p:sp>
        <p:nvSpPr>
          <p:cNvPr id="77" name="Grenzstelle 76">
            <a:extLst>
              <a:ext uri="{FF2B5EF4-FFF2-40B4-BE49-F238E27FC236}">
                <a16:creationId xmlns:a16="http://schemas.microsoft.com/office/drawing/2014/main" id="{7934CA9C-3453-237C-4548-F8FE79B09302}"/>
              </a:ext>
            </a:extLst>
          </p:cNvPr>
          <p:cNvSpPr/>
          <p:nvPr/>
        </p:nvSpPr>
        <p:spPr>
          <a:xfrm>
            <a:off x="5398097" y="4956225"/>
            <a:ext cx="979646" cy="504825"/>
          </a:xfrm>
          <a:prstGeom prst="flowChartTerminator">
            <a:avLst/>
          </a:prstGeom>
          <a:solidFill>
            <a:srgbClr val="0099FF"/>
          </a:solidFill>
          <a:ln>
            <a:solidFill>
              <a:srgbClr val="0065BD"/>
            </a:solidFill>
          </a:ln>
        </p:spPr>
        <p:style>
          <a:lnRef idx="2">
            <a:schemeClr val="accent3">
              <a:shade val="50000"/>
            </a:schemeClr>
          </a:lnRef>
          <a:fillRef idx="1">
            <a:schemeClr val="accent3"/>
          </a:fillRef>
          <a:effectRef idx="0">
            <a:schemeClr val="accent3"/>
          </a:effectRef>
          <a:fontRef idx="minor">
            <a:schemeClr val="lt1"/>
          </a:fontRef>
        </p:style>
        <p:txBody>
          <a:bodyPr rot="0" spcFirstLastPara="0" vert="horz" wrap="square" lIns="27000" tIns="34290" rIns="27000" bIns="34290" numCol="1" spcCol="0" rtlCol="0" fromWordArt="0" anchor="ctr" anchorCtr="0" forceAA="0" compatLnSpc="1">
            <a:prstTxWarp prst="textNoShape">
              <a:avLst/>
            </a:prstTxWarp>
            <a:noAutofit/>
          </a:bodyPr>
          <a:lstStyle/>
          <a:p>
            <a:pPr algn="ctr">
              <a:spcAft>
                <a:spcPts val="0"/>
              </a:spcAft>
            </a:pPr>
            <a:r>
              <a:rPr lang="en-US" sz="1100" dirty="0">
                <a:ea typeface="Calibri" panose="020F0502020204030204" pitchFamily="34" charset="0"/>
                <a:cs typeface="Times New Roman" panose="02020603050405020304" pitchFamily="18" charset="0"/>
              </a:rPr>
              <a:t>Intuitive handling</a:t>
            </a:r>
          </a:p>
        </p:txBody>
      </p:sp>
      <p:sp>
        <p:nvSpPr>
          <p:cNvPr id="78" name="Grenzstelle 77">
            <a:extLst>
              <a:ext uri="{FF2B5EF4-FFF2-40B4-BE49-F238E27FC236}">
                <a16:creationId xmlns:a16="http://schemas.microsoft.com/office/drawing/2014/main" id="{9C4D33B6-10CD-44E0-2AC2-4B356C51454F}"/>
              </a:ext>
            </a:extLst>
          </p:cNvPr>
          <p:cNvSpPr/>
          <p:nvPr/>
        </p:nvSpPr>
        <p:spPr>
          <a:xfrm>
            <a:off x="2668816" y="4955819"/>
            <a:ext cx="1077089" cy="504825"/>
          </a:xfrm>
          <a:prstGeom prst="flowChartTerminator">
            <a:avLst/>
          </a:prstGeom>
          <a:solidFill>
            <a:srgbClr val="0099FF"/>
          </a:solidFill>
          <a:ln>
            <a:solidFill>
              <a:srgbClr val="0065BD"/>
            </a:solidFill>
          </a:ln>
        </p:spPr>
        <p:style>
          <a:lnRef idx="2">
            <a:schemeClr val="accent3">
              <a:shade val="50000"/>
            </a:schemeClr>
          </a:lnRef>
          <a:fillRef idx="1">
            <a:schemeClr val="accent3"/>
          </a:fillRef>
          <a:effectRef idx="0">
            <a:schemeClr val="accent3"/>
          </a:effectRef>
          <a:fontRef idx="minor">
            <a:schemeClr val="lt1"/>
          </a:fontRef>
        </p:style>
        <p:txBody>
          <a:bodyPr rot="0" spcFirstLastPara="0" vert="horz" wrap="square" lIns="27000" tIns="34290" rIns="27000" bIns="34290" numCol="1" spcCol="0" rtlCol="0" fromWordArt="0" anchor="ctr" anchorCtr="0" forceAA="0" compatLnSpc="1">
            <a:prstTxWarp prst="textNoShape">
              <a:avLst/>
            </a:prstTxWarp>
            <a:noAutofit/>
          </a:bodyPr>
          <a:lstStyle/>
          <a:p>
            <a:pPr algn="ctr">
              <a:spcAft>
                <a:spcPts val="0"/>
              </a:spcAft>
            </a:pPr>
            <a:r>
              <a:rPr lang="en-US" sz="1100" dirty="0">
                <a:ea typeface="Calibri" panose="020F0502020204030204" pitchFamily="34" charset="0"/>
                <a:cs typeface="Times New Roman" panose="02020603050405020304" pitchFamily="18" charset="0"/>
              </a:rPr>
              <a:t>Interactive</a:t>
            </a:r>
          </a:p>
        </p:txBody>
      </p:sp>
      <p:sp>
        <p:nvSpPr>
          <p:cNvPr id="86" name="Grenzstelle 85">
            <a:extLst>
              <a:ext uri="{FF2B5EF4-FFF2-40B4-BE49-F238E27FC236}">
                <a16:creationId xmlns:a16="http://schemas.microsoft.com/office/drawing/2014/main" id="{A63032B7-7F36-ABFD-5ADF-24F1804BD90D}"/>
              </a:ext>
            </a:extLst>
          </p:cNvPr>
          <p:cNvSpPr/>
          <p:nvPr/>
        </p:nvSpPr>
        <p:spPr>
          <a:xfrm>
            <a:off x="4082176" y="2156951"/>
            <a:ext cx="979646" cy="504825"/>
          </a:xfrm>
          <a:prstGeom prst="flowChartTerminator">
            <a:avLst/>
          </a:prstGeom>
          <a:solidFill>
            <a:srgbClr val="0099FF"/>
          </a:solidFill>
          <a:ln>
            <a:solidFill>
              <a:srgbClr val="0065BD"/>
            </a:solidFill>
          </a:ln>
        </p:spPr>
        <p:style>
          <a:lnRef idx="2">
            <a:schemeClr val="accent3">
              <a:shade val="50000"/>
            </a:schemeClr>
          </a:lnRef>
          <a:fillRef idx="1">
            <a:schemeClr val="accent3"/>
          </a:fillRef>
          <a:effectRef idx="0">
            <a:schemeClr val="accent3"/>
          </a:effectRef>
          <a:fontRef idx="minor">
            <a:schemeClr val="lt1"/>
          </a:fontRef>
        </p:style>
        <p:txBody>
          <a:bodyPr rot="0" spcFirstLastPara="0" vert="horz" wrap="square" lIns="27000" tIns="34290" rIns="27000" bIns="34290" numCol="1" spcCol="0" rtlCol="0" fromWordArt="0" anchor="ctr" anchorCtr="0" forceAA="0" compatLnSpc="1">
            <a:prstTxWarp prst="textNoShape">
              <a:avLst/>
            </a:prstTxWarp>
            <a:noAutofit/>
          </a:bodyPr>
          <a:lstStyle/>
          <a:p>
            <a:pPr algn="ctr">
              <a:spcAft>
                <a:spcPts val="0"/>
              </a:spcAft>
            </a:pPr>
            <a:r>
              <a:rPr lang="en-US" sz="1100" dirty="0">
                <a:ea typeface="Calibri" panose="020F0502020204030204" pitchFamily="34" charset="0"/>
                <a:cs typeface="Times New Roman" panose="02020603050405020304" pitchFamily="18" charset="0"/>
              </a:rPr>
              <a:t>Dynamic</a:t>
            </a:r>
          </a:p>
        </p:txBody>
      </p:sp>
      <p:cxnSp>
        <p:nvCxnSpPr>
          <p:cNvPr id="87" name="Gekrümmte Verbindung 86">
            <a:extLst>
              <a:ext uri="{FF2B5EF4-FFF2-40B4-BE49-F238E27FC236}">
                <a16:creationId xmlns:a16="http://schemas.microsoft.com/office/drawing/2014/main" id="{0D62B0AF-233E-1745-F5DE-D88588291F43}"/>
              </a:ext>
            </a:extLst>
          </p:cNvPr>
          <p:cNvCxnSpPr>
            <a:cxnSpLocks/>
            <a:stCxn id="70" idx="0"/>
            <a:endCxn id="86" idx="2"/>
          </p:cNvCxnSpPr>
          <p:nvPr/>
        </p:nvCxnSpPr>
        <p:spPr>
          <a:xfrm rot="16200000" flipV="1">
            <a:off x="4017627" y="3216149"/>
            <a:ext cx="1108747" cy="1"/>
          </a:xfrm>
          <a:prstGeom prst="curvedConnector3">
            <a:avLst>
              <a:gd name="adj1" fmla="val 50000"/>
            </a:avLst>
          </a:prstGeom>
          <a:ln>
            <a:solidFill>
              <a:srgbClr val="0065BD"/>
            </a:solidFill>
          </a:ln>
        </p:spPr>
        <p:style>
          <a:lnRef idx="2">
            <a:schemeClr val="accent3">
              <a:shade val="50000"/>
            </a:schemeClr>
          </a:lnRef>
          <a:fillRef idx="1">
            <a:schemeClr val="accent3"/>
          </a:fillRef>
          <a:effectRef idx="0">
            <a:schemeClr val="accent3"/>
          </a:effectRef>
          <a:fontRef idx="minor">
            <a:schemeClr val="lt1"/>
          </a:fontRef>
        </p:style>
      </p:cxnSp>
      <p:pic>
        <p:nvPicPr>
          <p:cNvPr id="98" name="Grafik 97" descr="Waage der Justitia mit einfarbiger Füllung">
            <a:extLst>
              <a:ext uri="{FF2B5EF4-FFF2-40B4-BE49-F238E27FC236}">
                <a16:creationId xmlns:a16="http://schemas.microsoft.com/office/drawing/2014/main" id="{22A860DB-AB2E-5155-4B45-04C3E07AB66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76615" y="3550920"/>
            <a:ext cx="504000" cy="504000"/>
          </a:xfrm>
          <a:prstGeom prst="rect">
            <a:avLst/>
          </a:prstGeom>
        </p:spPr>
      </p:pic>
      <p:pic>
        <p:nvPicPr>
          <p:cNvPr id="100" name="Grafik 99" descr="Smartphone mit einfarbiger Füllung">
            <a:extLst>
              <a:ext uri="{FF2B5EF4-FFF2-40B4-BE49-F238E27FC236}">
                <a16:creationId xmlns:a16="http://schemas.microsoft.com/office/drawing/2014/main" id="{72C09639-07FA-5FDC-B9DA-1503751E2DC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266532" y="4515412"/>
            <a:ext cx="504000" cy="504000"/>
          </a:xfrm>
          <a:prstGeom prst="rect">
            <a:avLst/>
          </a:prstGeom>
        </p:spPr>
      </p:pic>
      <p:pic>
        <p:nvPicPr>
          <p:cNvPr id="104" name="Grafik 103" descr="Becherglas mit einfarbiger Füllung">
            <a:extLst>
              <a:ext uri="{FF2B5EF4-FFF2-40B4-BE49-F238E27FC236}">
                <a16:creationId xmlns:a16="http://schemas.microsoft.com/office/drawing/2014/main" id="{071D294C-3ABA-1F5A-26F9-69D33B03E38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689627" y="1669519"/>
            <a:ext cx="504000" cy="504000"/>
          </a:xfrm>
          <a:prstGeom prst="rect">
            <a:avLst/>
          </a:prstGeom>
        </p:spPr>
      </p:pic>
      <p:pic>
        <p:nvPicPr>
          <p:cNvPr id="106" name="Grafik 105" descr="Prost mit einfarbiger Füllung">
            <a:extLst>
              <a:ext uri="{FF2B5EF4-FFF2-40B4-BE49-F238E27FC236}">
                <a16:creationId xmlns:a16="http://schemas.microsoft.com/office/drawing/2014/main" id="{84C677A1-451A-98B5-A688-76D6025D5D8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218087" y="5367168"/>
            <a:ext cx="504000" cy="504000"/>
          </a:xfrm>
          <a:prstGeom prst="rect">
            <a:avLst/>
          </a:prstGeom>
        </p:spPr>
      </p:pic>
      <p:pic>
        <p:nvPicPr>
          <p:cNvPr id="108" name="Grafik 107" descr="Klassenzimmer mit einfarbiger Füllung">
            <a:extLst>
              <a:ext uri="{FF2B5EF4-FFF2-40B4-BE49-F238E27FC236}">
                <a16:creationId xmlns:a16="http://schemas.microsoft.com/office/drawing/2014/main" id="{B6C669E2-8503-CF17-3D33-7582C4B999FE}"/>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615566" y="2578055"/>
            <a:ext cx="504000" cy="504000"/>
          </a:xfrm>
          <a:prstGeom prst="rect">
            <a:avLst/>
          </a:prstGeom>
        </p:spPr>
      </p:pic>
      <p:pic>
        <p:nvPicPr>
          <p:cNvPr id="110" name="Grafik 109" descr="Geschlossenes Buch mit einfarbiger Füllung">
            <a:extLst>
              <a:ext uri="{FF2B5EF4-FFF2-40B4-BE49-F238E27FC236}">
                <a16:creationId xmlns:a16="http://schemas.microsoft.com/office/drawing/2014/main" id="{2A960657-657B-005B-3ECB-88106DE391C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6867566" y="3327221"/>
            <a:ext cx="504000" cy="504000"/>
          </a:xfrm>
          <a:prstGeom prst="rect">
            <a:avLst/>
          </a:prstGeom>
        </p:spPr>
      </p:pic>
      <p:sp>
        <p:nvSpPr>
          <p:cNvPr id="112" name="Grenzstelle 111">
            <a:extLst>
              <a:ext uri="{FF2B5EF4-FFF2-40B4-BE49-F238E27FC236}">
                <a16:creationId xmlns:a16="http://schemas.microsoft.com/office/drawing/2014/main" id="{55C4D1CF-2A2E-AFBF-115D-4F0F214D4C75}"/>
              </a:ext>
            </a:extLst>
          </p:cNvPr>
          <p:cNvSpPr/>
          <p:nvPr/>
        </p:nvSpPr>
        <p:spPr>
          <a:xfrm>
            <a:off x="6770532" y="1873591"/>
            <a:ext cx="1173519" cy="467556"/>
          </a:xfrm>
          <a:prstGeom prst="flowChartTerminator">
            <a:avLst/>
          </a:prstGeom>
          <a:solidFill>
            <a:schemeClr val="accent2">
              <a:lumMod val="20000"/>
              <a:lumOff val="80000"/>
              <a:alpha val="30000"/>
            </a:schemeClr>
          </a:solidFill>
          <a:ln w="28575">
            <a:solidFill>
              <a:schemeClr val="accent2"/>
            </a:solidFill>
          </a:ln>
        </p:spPr>
        <p:style>
          <a:lnRef idx="2">
            <a:schemeClr val="accent1"/>
          </a:lnRef>
          <a:fillRef idx="1">
            <a:schemeClr val="lt1"/>
          </a:fillRef>
          <a:effectRef idx="0">
            <a:schemeClr val="accent1"/>
          </a:effectRef>
          <a:fontRef idx="minor">
            <a:schemeClr val="dk1"/>
          </a:fontRef>
        </p:style>
        <p:txBody>
          <a:bodyPr rot="0" spcFirstLastPara="0" vert="horz" wrap="square" lIns="27000" tIns="34290" rIns="27000" bIns="34290" numCol="1" spcCol="0" rtlCol="0" fromWordArt="0" anchor="ctr" anchorCtr="0" forceAA="0" compatLnSpc="1">
            <a:prstTxWarp prst="textNoShape">
              <a:avLst/>
            </a:prstTxWarp>
            <a:noAutofit/>
          </a:bodyPr>
          <a:lstStyle/>
          <a:p>
            <a:pPr algn="ctr">
              <a:spcAft>
                <a:spcPts val="0"/>
              </a:spcAft>
            </a:pPr>
            <a:r>
              <a:rPr lang="en-US" sz="1100" dirty="0">
                <a:ea typeface="Calibri" panose="020F0502020204030204" pitchFamily="34" charset="0"/>
                <a:cs typeface="Times New Roman" panose="02020603050405020304" pitchFamily="18" charset="0"/>
              </a:rPr>
              <a:t>Integrate into class</a:t>
            </a:r>
          </a:p>
        </p:txBody>
      </p:sp>
      <p:sp>
        <p:nvSpPr>
          <p:cNvPr id="114" name="Grenzstelle 113">
            <a:extLst>
              <a:ext uri="{FF2B5EF4-FFF2-40B4-BE49-F238E27FC236}">
                <a16:creationId xmlns:a16="http://schemas.microsoft.com/office/drawing/2014/main" id="{5A0E17D1-753F-E147-8CC8-82097B403E66}"/>
              </a:ext>
            </a:extLst>
          </p:cNvPr>
          <p:cNvSpPr/>
          <p:nvPr/>
        </p:nvSpPr>
        <p:spPr>
          <a:xfrm>
            <a:off x="7755166" y="2733758"/>
            <a:ext cx="1173519" cy="467556"/>
          </a:xfrm>
          <a:prstGeom prst="flowChartTerminator">
            <a:avLst/>
          </a:prstGeom>
          <a:solidFill>
            <a:schemeClr val="accent2">
              <a:lumMod val="20000"/>
              <a:lumOff val="80000"/>
              <a:alpha val="30000"/>
            </a:schemeClr>
          </a:solidFill>
          <a:ln w="28575">
            <a:solidFill>
              <a:schemeClr val="accent2"/>
            </a:solidFill>
          </a:ln>
        </p:spPr>
        <p:style>
          <a:lnRef idx="2">
            <a:schemeClr val="accent1"/>
          </a:lnRef>
          <a:fillRef idx="1">
            <a:schemeClr val="lt1"/>
          </a:fillRef>
          <a:effectRef idx="0">
            <a:schemeClr val="accent1"/>
          </a:effectRef>
          <a:fontRef idx="minor">
            <a:schemeClr val="dk1"/>
          </a:fontRef>
        </p:style>
        <p:txBody>
          <a:bodyPr rot="0" spcFirstLastPara="0" vert="horz" wrap="square" lIns="27000" tIns="34290" rIns="27000" bIns="34290" numCol="1" spcCol="0" rtlCol="0" fromWordArt="0" anchor="ctr" anchorCtr="0" forceAA="0" compatLnSpc="1">
            <a:prstTxWarp prst="textNoShape">
              <a:avLst/>
            </a:prstTxWarp>
            <a:noAutofit/>
          </a:bodyPr>
          <a:lstStyle/>
          <a:p>
            <a:pPr algn="ctr">
              <a:spcAft>
                <a:spcPts val="0"/>
              </a:spcAft>
            </a:pPr>
            <a:r>
              <a:rPr lang="en-US" sz="1100" dirty="0">
                <a:ea typeface="Calibri" panose="020F0502020204030204" pitchFamily="34" charset="0"/>
                <a:cs typeface="Times New Roman" panose="02020603050405020304" pitchFamily="18" charset="0"/>
              </a:rPr>
              <a:t>Assistance at home</a:t>
            </a:r>
          </a:p>
        </p:txBody>
      </p:sp>
      <p:sp>
        <p:nvSpPr>
          <p:cNvPr id="115" name="Grenzstelle 114">
            <a:extLst>
              <a:ext uri="{FF2B5EF4-FFF2-40B4-BE49-F238E27FC236}">
                <a16:creationId xmlns:a16="http://schemas.microsoft.com/office/drawing/2014/main" id="{36A8D90F-6331-8702-EF79-B748CFEFD3B4}"/>
              </a:ext>
            </a:extLst>
          </p:cNvPr>
          <p:cNvSpPr/>
          <p:nvPr/>
        </p:nvSpPr>
        <p:spPr>
          <a:xfrm>
            <a:off x="6021684" y="5760320"/>
            <a:ext cx="1175026" cy="453706"/>
          </a:xfrm>
          <a:prstGeom prst="flowChartTerminator">
            <a:avLst/>
          </a:prstGeom>
          <a:solidFill>
            <a:schemeClr val="accent2">
              <a:lumMod val="20000"/>
              <a:lumOff val="80000"/>
              <a:alpha val="30000"/>
            </a:schemeClr>
          </a:solidFill>
          <a:ln w="28575">
            <a:solidFill>
              <a:schemeClr val="accent2"/>
            </a:solidFill>
          </a:ln>
        </p:spPr>
        <p:style>
          <a:lnRef idx="2">
            <a:schemeClr val="accent1"/>
          </a:lnRef>
          <a:fillRef idx="1">
            <a:schemeClr val="lt1"/>
          </a:fillRef>
          <a:effectRef idx="0">
            <a:schemeClr val="accent1"/>
          </a:effectRef>
          <a:fontRef idx="minor">
            <a:schemeClr val="dk1"/>
          </a:fontRef>
        </p:style>
        <p:txBody>
          <a:bodyPr rot="0" spcFirstLastPara="0" vert="horz" wrap="square" lIns="27000" tIns="34290" rIns="27000" bIns="34290" numCol="1" spcCol="0" rtlCol="0" fromWordArt="0" anchor="ctr" anchorCtr="0" forceAA="0" compatLnSpc="1">
            <a:prstTxWarp prst="textNoShape">
              <a:avLst/>
            </a:prstTxWarp>
            <a:noAutofit/>
          </a:bodyPr>
          <a:lstStyle/>
          <a:p>
            <a:pPr algn="ctr">
              <a:spcAft>
                <a:spcPts val="0"/>
              </a:spcAft>
            </a:pPr>
            <a:r>
              <a:rPr lang="en-US" sz="1100" dirty="0">
                <a:ea typeface="Calibri" panose="020F0502020204030204" pitchFamily="34" charset="0"/>
                <a:cs typeface="Times New Roman" panose="02020603050405020304" pitchFamily="18" charset="0"/>
              </a:rPr>
              <a:t>No additional knowledge </a:t>
            </a:r>
          </a:p>
        </p:txBody>
      </p:sp>
      <p:sp>
        <p:nvSpPr>
          <p:cNvPr id="116" name="Grenzstelle 115">
            <a:extLst>
              <a:ext uri="{FF2B5EF4-FFF2-40B4-BE49-F238E27FC236}">
                <a16:creationId xmlns:a16="http://schemas.microsoft.com/office/drawing/2014/main" id="{78B4C4AA-0A34-7784-1392-84E2B101E53E}"/>
              </a:ext>
            </a:extLst>
          </p:cNvPr>
          <p:cNvSpPr/>
          <p:nvPr/>
        </p:nvSpPr>
        <p:spPr>
          <a:xfrm>
            <a:off x="4848164" y="1467215"/>
            <a:ext cx="1418367" cy="497152"/>
          </a:xfrm>
          <a:prstGeom prst="flowChartTerminator">
            <a:avLst/>
          </a:prstGeom>
          <a:solidFill>
            <a:schemeClr val="accent2">
              <a:lumMod val="20000"/>
              <a:lumOff val="80000"/>
              <a:alpha val="30000"/>
            </a:schemeClr>
          </a:solidFill>
          <a:ln w="28575">
            <a:solidFill>
              <a:schemeClr val="accent2"/>
            </a:solidFill>
          </a:ln>
        </p:spPr>
        <p:style>
          <a:lnRef idx="2">
            <a:schemeClr val="accent1"/>
          </a:lnRef>
          <a:fillRef idx="1">
            <a:schemeClr val="lt1"/>
          </a:fillRef>
          <a:effectRef idx="0">
            <a:schemeClr val="accent1"/>
          </a:effectRef>
          <a:fontRef idx="minor">
            <a:schemeClr val="dk1"/>
          </a:fontRef>
        </p:style>
        <p:txBody>
          <a:bodyPr rot="0" spcFirstLastPara="0" vert="horz" wrap="square" lIns="27000" tIns="34290" rIns="27000" bIns="34290" numCol="1" spcCol="0" rtlCol="0" fromWordArt="0" anchor="ctr" anchorCtr="0" forceAA="0" compatLnSpc="1">
            <a:prstTxWarp prst="textNoShape">
              <a:avLst/>
            </a:prstTxWarp>
            <a:noAutofit/>
          </a:bodyPr>
          <a:lstStyle/>
          <a:p>
            <a:pPr algn="ctr">
              <a:spcAft>
                <a:spcPts val="0"/>
              </a:spcAft>
            </a:pPr>
            <a:r>
              <a:rPr lang="en-US" sz="1100" dirty="0">
                <a:ea typeface="Calibri" panose="020F0502020204030204" pitchFamily="34" charset="0"/>
                <a:cs typeface="Times New Roman" panose="02020603050405020304" pitchFamily="18" charset="0"/>
              </a:rPr>
              <a:t>Visualize dynamic reactions</a:t>
            </a:r>
          </a:p>
        </p:txBody>
      </p:sp>
      <p:sp>
        <p:nvSpPr>
          <p:cNvPr id="3" name="Grenzstelle 2">
            <a:extLst>
              <a:ext uri="{FF2B5EF4-FFF2-40B4-BE49-F238E27FC236}">
                <a16:creationId xmlns:a16="http://schemas.microsoft.com/office/drawing/2014/main" id="{A2A605DB-E43F-4B1C-A2C7-E2BD712D32EA}"/>
              </a:ext>
            </a:extLst>
          </p:cNvPr>
          <p:cNvSpPr/>
          <p:nvPr/>
        </p:nvSpPr>
        <p:spPr>
          <a:xfrm>
            <a:off x="3370135" y="1098422"/>
            <a:ext cx="1294461" cy="497152"/>
          </a:xfrm>
          <a:prstGeom prst="flowChartTerminator">
            <a:avLst/>
          </a:prstGeom>
          <a:solidFill>
            <a:schemeClr val="accent2">
              <a:lumMod val="20000"/>
              <a:lumOff val="80000"/>
              <a:alpha val="30000"/>
            </a:schemeClr>
          </a:solidFill>
          <a:ln w="28575">
            <a:solidFill>
              <a:schemeClr val="accent2"/>
            </a:solidFill>
          </a:ln>
        </p:spPr>
        <p:style>
          <a:lnRef idx="2">
            <a:schemeClr val="accent1"/>
          </a:lnRef>
          <a:fillRef idx="1">
            <a:schemeClr val="lt1"/>
          </a:fillRef>
          <a:effectRef idx="0">
            <a:schemeClr val="accent1"/>
          </a:effectRef>
          <a:fontRef idx="minor">
            <a:schemeClr val="dk1"/>
          </a:fontRef>
        </p:style>
        <p:txBody>
          <a:bodyPr rot="0" spcFirstLastPara="0" vert="horz" wrap="square" lIns="27000" tIns="34290" rIns="27000" bIns="34290" numCol="1" spcCol="0" rtlCol="0" fromWordArt="0" anchor="ctr" anchorCtr="0" forceAA="0" compatLnSpc="1">
            <a:prstTxWarp prst="textNoShape">
              <a:avLst/>
            </a:prstTxWarp>
            <a:noAutofit/>
          </a:bodyPr>
          <a:lstStyle/>
          <a:p>
            <a:pPr algn="ctr">
              <a:spcAft>
                <a:spcPts val="0"/>
              </a:spcAft>
            </a:pPr>
            <a:r>
              <a:rPr lang="en-US" sz="1100" dirty="0">
                <a:ea typeface="Calibri" panose="020F0502020204030204" pitchFamily="34" charset="0"/>
                <a:cs typeface="Times New Roman" panose="02020603050405020304" pitchFamily="18" charset="0"/>
              </a:rPr>
              <a:t>Not only viewing static molecules</a:t>
            </a:r>
          </a:p>
        </p:txBody>
      </p:sp>
      <p:sp>
        <p:nvSpPr>
          <p:cNvPr id="6" name="Grenzstelle 5">
            <a:extLst>
              <a:ext uri="{FF2B5EF4-FFF2-40B4-BE49-F238E27FC236}">
                <a16:creationId xmlns:a16="http://schemas.microsoft.com/office/drawing/2014/main" id="{7E01F263-7CDF-E23E-2496-B164BE080731}"/>
              </a:ext>
            </a:extLst>
          </p:cNvPr>
          <p:cNvSpPr/>
          <p:nvPr/>
        </p:nvSpPr>
        <p:spPr>
          <a:xfrm>
            <a:off x="1399344" y="2250329"/>
            <a:ext cx="1175026" cy="453706"/>
          </a:xfrm>
          <a:prstGeom prst="flowChartTerminator">
            <a:avLst/>
          </a:prstGeom>
          <a:solidFill>
            <a:schemeClr val="accent2">
              <a:lumMod val="20000"/>
              <a:lumOff val="80000"/>
              <a:alpha val="30000"/>
            </a:schemeClr>
          </a:solidFill>
          <a:ln w="28575">
            <a:solidFill>
              <a:schemeClr val="accent2"/>
            </a:solidFill>
          </a:ln>
        </p:spPr>
        <p:style>
          <a:lnRef idx="2">
            <a:schemeClr val="accent1"/>
          </a:lnRef>
          <a:fillRef idx="1">
            <a:schemeClr val="lt1"/>
          </a:fillRef>
          <a:effectRef idx="0">
            <a:schemeClr val="accent1"/>
          </a:effectRef>
          <a:fontRef idx="minor">
            <a:schemeClr val="dk1"/>
          </a:fontRef>
        </p:style>
        <p:txBody>
          <a:bodyPr rot="0" spcFirstLastPara="0" vert="horz" wrap="square" lIns="27000" tIns="34290" rIns="27000" bIns="34290" numCol="1" spcCol="0" rtlCol="0" fromWordArt="0" anchor="ctr" anchorCtr="0" forceAA="0" compatLnSpc="1">
            <a:prstTxWarp prst="textNoShape">
              <a:avLst/>
            </a:prstTxWarp>
            <a:noAutofit/>
          </a:bodyPr>
          <a:lstStyle/>
          <a:p>
            <a:pPr algn="ctr">
              <a:spcAft>
                <a:spcPts val="0"/>
              </a:spcAft>
            </a:pPr>
            <a:r>
              <a:rPr lang="en-US" sz="1100" dirty="0">
                <a:ea typeface="Calibri" panose="020F0502020204030204" pitchFamily="34" charset="0"/>
                <a:cs typeface="Times New Roman" panose="02020603050405020304" pitchFamily="18" charset="0"/>
              </a:rPr>
              <a:t>Expandable subject area</a:t>
            </a:r>
          </a:p>
        </p:txBody>
      </p:sp>
      <p:sp>
        <p:nvSpPr>
          <p:cNvPr id="7" name="Grenzstelle 6">
            <a:extLst>
              <a:ext uri="{FF2B5EF4-FFF2-40B4-BE49-F238E27FC236}">
                <a16:creationId xmlns:a16="http://schemas.microsoft.com/office/drawing/2014/main" id="{41A29004-45CE-DE79-9636-DCF531EE1B3F}"/>
              </a:ext>
            </a:extLst>
          </p:cNvPr>
          <p:cNvSpPr/>
          <p:nvPr/>
        </p:nvSpPr>
        <p:spPr>
          <a:xfrm>
            <a:off x="1268426" y="4558481"/>
            <a:ext cx="1175026" cy="453706"/>
          </a:xfrm>
          <a:prstGeom prst="flowChartTerminator">
            <a:avLst/>
          </a:prstGeom>
          <a:solidFill>
            <a:schemeClr val="accent2">
              <a:lumMod val="20000"/>
              <a:lumOff val="80000"/>
              <a:alpha val="30000"/>
            </a:schemeClr>
          </a:solidFill>
          <a:ln w="28575">
            <a:solidFill>
              <a:schemeClr val="accent2"/>
            </a:solidFill>
          </a:ln>
        </p:spPr>
        <p:style>
          <a:lnRef idx="2">
            <a:schemeClr val="accent1"/>
          </a:lnRef>
          <a:fillRef idx="1">
            <a:schemeClr val="lt1"/>
          </a:fillRef>
          <a:effectRef idx="0">
            <a:schemeClr val="accent1"/>
          </a:effectRef>
          <a:fontRef idx="minor">
            <a:schemeClr val="dk1"/>
          </a:fontRef>
        </p:style>
        <p:txBody>
          <a:bodyPr rot="0" spcFirstLastPara="0" vert="horz" wrap="square" lIns="27000" tIns="34290" rIns="27000" bIns="34290" numCol="1" spcCol="0" rtlCol="0" fromWordArt="0" anchor="ctr" anchorCtr="0" forceAA="0" compatLnSpc="1">
            <a:prstTxWarp prst="textNoShape">
              <a:avLst/>
            </a:prstTxWarp>
            <a:noAutofit/>
          </a:bodyPr>
          <a:lstStyle/>
          <a:p>
            <a:pPr algn="ctr">
              <a:spcAft>
                <a:spcPts val="0"/>
              </a:spcAft>
            </a:pPr>
            <a:r>
              <a:rPr lang="en-US" sz="1100" dirty="0">
                <a:ea typeface="Calibri" panose="020F0502020204030204" pitchFamily="34" charset="0"/>
                <a:cs typeface="Times New Roman" panose="02020603050405020304" pitchFamily="18" charset="0"/>
              </a:rPr>
              <a:t>Hands-on experience</a:t>
            </a:r>
          </a:p>
        </p:txBody>
      </p:sp>
      <p:sp>
        <p:nvSpPr>
          <p:cNvPr id="8" name="Grenzstelle 7">
            <a:extLst>
              <a:ext uri="{FF2B5EF4-FFF2-40B4-BE49-F238E27FC236}">
                <a16:creationId xmlns:a16="http://schemas.microsoft.com/office/drawing/2014/main" id="{C142C158-E64F-1BAB-95EA-EA0944169D31}"/>
              </a:ext>
            </a:extLst>
          </p:cNvPr>
          <p:cNvSpPr/>
          <p:nvPr/>
        </p:nvSpPr>
        <p:spPr>
          <a:xfrm>
            <a:off x="724380" y="5524499"/>
            <a:ext cx="1175026" cy="453706"/>
          </a:xfrm>
          <a:prstGeom prst="flowChartTerminator">
            <a:avLst/>
          </a:prstGeom>
          <a:solidFill>
            <a:schemeClr val="accent2">
              <a:lumMod val="20000"/>
              <a:lumOff val="80000"/>
              <a:alpha val="30000"/>
            </a:schemeClr>
          </a:solidFill>
          <a:ln w="28575">
            <a:solidFill>
              <a:schemeClr val="accent2"/>
            </a:solidFill>
          </a:ln>
        </p:spPr>
        <p:style>
          <a:lnRef idx="2">
            <a:schemeClr val="accent1"/>
          </a:lnRef>
          <a:fillRef idx="1">
            <a:schemeClr val="lt1"/>
          </a:fillRef>
          <a:effectRef idx="0">
            <a:schemeClr val="accent1"/>
          </a:effectRef>
          <a:fontRef idx="minor">
            <a:schemeClr val="dk1"/>
          </a:fontRef>
        </p:style>
        <p:txBody>
          <a:bodyPr rot="0" spcFirstLastPara="0" vert="horz" wrap="square" lIns="27000" tIns="34290" rIns="27000" bIns="34290" numCol="1" spcCol="0" rtlCol="0" fromWordArt="0" anchor="ctr" anchorCtr="0" forceAA="0" compatLnSpc="1">
            <a:prstTxWarp prst="textNoShape">
              <a:avLst/>
            </a:prstTxWarp>
            <a:noAutofit/>
          </a:bodyPr>
          <a:lstStyle/>
          <a:p>
            <a:pPr algn="ctr">
              <a:spcAft>
                <a:spcPts val="0"/>
              </a:spcAft>
            </a:pPr>
            <a:r>
              <a:rPr lang="en-US" sz="1100" dirty="0">
                <a:ea typeface="Calibri" panose="020F0502020204030204" pitchFamily="34" charset="0"/>
                <a:cs typeface="Times New Roman" panose="02020603050405020304" pitchFamily="18" charset="0"/>
              </a:rPr>
              <a:t>Learning in own speed</a:t>
            </a:r>
          </a:p>
        </p:txBody>
      </p:sp>
      <p:sp>
        <p:nvSpPr>
          <p:cNvPr id="9" name="Grenzstelle 8">
            <a:extLst>
              <a:ext uri="{FF2B5EF4-FFF2-40B4-BE49-F238E27FC236}">
                <a16:creationId xmlns:a16="http://schemas.microsoft.com/office/drawing/2014/main" id="{53ED0122-1AE2-54B7-33FE-90245D4D19AE}"/>
              </a:ext>
            </a:extLst>
          </p:cNvPr>
          <p:cNvSpPr/>
          <p:nvPr/>
        </p:nvSpPr>
        <p:spPr>
          <a:xfrm>
            <a:off x="443933" y="3107614"/>
            <a:ext cx="1175026" cy="453706"/>
          </a:xfrm>
          <a:prstGeom prst="flowChartTerminator">
            <a:avLst/>
          </a:prstGeom>
          <a:solidFill>
            <a:schemeClr val="accent2">
              <a:lumMod val="20000"/>
              <a:lumOff val="80000"/>
              <a:alpha val="30000"/>
            </a:schemeClr>
          </a:solidFill>
          <a:ln w="28575">
            <a:solidFill>
              <a:schemeClr val="accent2"/>
            </a:solidFill>
          </a:ln>
        </p:spPr>
        <p:style>
          <a:lnRef idx="2">
            <a:schemeClr val="accent1"/>
          </a:lnRef>
          <a:fillRef idx="1">
            <a:schemeClr val="lt1"/>
          </a:fillRef>
          <a:effectRef idx="0">
            <a:schemeClr val="accent1"/>
          </a:effectRef>
          <a:fontRef idx="minor">
            <a:schemeClr val="dk1"/>
          </a:fontRef>
        </p:style>
        <p:txBody>
          <a:bodyPr rot="0" spcFirstLastPara="0" vert="horz" wrap="square" lIns="27000" tIns="34290" rIns="27000" bIns="34290" numCol="1" spcCol="0" rtlCol="0" fromWordArt="0" anchor="ctr" anchorCtr="0" forceAA="0" compatLnSpc="1">
            <a:prstTxWarp prst="textNoShape">
              <a:avLst/>
            </a:prstTxWarp>
            <a:noAutofit/>
          </a:bodyPr>
          <a:lstStyle/>
          <a:p>
            <a:pPr algn="ctr">
              <a:spcAft>
                <a:spcPts val="0"/>
              </a:spcAft>
            </a:pPr>
            <a:r>
              <a:rPr lang="en-US" sz="1100" dirty="0">
                <a:ea typeface="Calibri" panose="020F0502020204030204" pitchFamily="34" charset="0"/>
                <a:cs typeface="Times New Roman" panose="02020603050405020304" pitchFamily="18" charset="0"/>
              </a:rPr>
              <a:t>Different skill levels</a:t>
            </a:r>
          </a:p>
        </p:txBody>
      </p:sp>
      <p:sp>
        <p:nvSpPr>
          <p:cNvPr id="10" name="Grenzstelle 9">
            <a:extLst>
              <a:ext uri="{FF2B5EF4-FFF2-40B4-BE49-F238E27FC236}">
                <a16:creationId xmlns:a16="http://schemas.microsoft.com/office/drawing/2014/main" id="{1C43D24E-ED2D-72B2-BDCF-E63A3DB9BDE4}"/>
              </a:ext>
            </a:extLst>
          </p:cNvPr>
          <p:cNvSpPr/>
          <p:nvPr/>
        </p:nvSpPr>
        <p:spPr>
          <a:xfrm>
            <a:off x="7467313" y="3472757"/>
            <a:ext cx="1168686" cy="467556"/>
          </a:xfrm>
          <a:prstGeom prst="flowChartTerminator">
            <a:avLst/>
          </a:prstGeom>
          <a:solidFill>
            <a:schemeClr val="accent2">
              <a:lumMod val="20000"/>
              <a:lumOff val="80000"/>
              <a:alpha val="30000"/>
            </a:schemeClr>
          </a:solidFill>
          <a:ln w="28575">
            <a:solidFill>
              <a:schemeClr val="accent2"/>
            </a:solidFill>
          </a:ln>
        </p:spPr>
        <p:style>
          <a:lnRef idx="2">
            <a:schemeClr val="accent1"/>
          </a:lnRef>
          <a:fillRef idx="1">
            <a:schemeClr val="lt1"/>
          </a:fillRef>
          <a:effectRef idx="0">
            <a:schemeClr val="accent1"/>
          </a:effectRef>
          <a:fontRef idx="minor">
            <a:schemeClr val="dk1"/>
          </a:fontRef>
        </p:style>
        <p:txBody>
          <a:bodyPr rot="0" spcFirstLastPara="0" vert="horz" wrap="square" lIns="27000" tIns="34290" rIns="27000" bIns="34290" numCol="1" spcCol="0" rtlCol="0" fromWordArt="0" anchor="ctr" anchorCtr="0" forceAA="0" compatLnSpc="1">
            <a:prstTxWarp prst="textNoShape">
              <a:avLst/>
            </a:prstTxWarp>
            <a:noAutofit/>
          </a:bodyPr>
          <a:lstStyle/>
          <a:p>
            <a:pPr algn="ctr">
              <a:spcAft>
                <a:spcPts val="0"/>
              </a:spcAft>
            </a:pPr>
            <a:r>
              <a:rPr lang="en-US" sz="1100" dirty="0">
                <a:ea typeface="Calibri" panose="020F0502020204030204" pitchFamily="34" charset="0"/>
                <a:cs typeface="Times New Roman" panose="02020603050405020304" pitchFamily="18" charset="0"/>
              </a:rPr>
              <a:t>Less frontal lessons</a:t>
            </a:r>
          </a:p>
        </p:txBody>
      </p:sp>
    </p:spTree>
    <p:extLst>
      <p:ext uri="{BB962C8B-B14F-4D97-AF65-F5344CB8AC3E}">
        <p14:creationId xmlns:p14="http://schemas.microsoft.com/office/powerpoint/2010/main" val="1463056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i="1" dirty="0" err="1"/>
              <a:t>ARChem</a:t>
            </a:r>
            <a:endParaRPr lang="de-DE" i="1" dirty="0"/>
          </a:p>
        </p:txBody>
      </p:sp>
      <p:sp>
        <p:nvSpPr>
          <p:cNvPr id="4" name="Fußzeilenplatzhalter 3"/>
          <p:cNvSpPr>
            <a:spLocks noGrp="1"/>
          </p:cNvSpPr>
          <p:nvPr>
            <p:ph type="ftr" sz="quarter" idx="11"/>
          </p:nvPr>
        </p:nvSpPr>
        <p:spPr/>
        <p:txBody>
          <a:bodyPr/>
          <a:lstStyle/>
          <a:p>
            <a:r>
              <a:rPr lang="de-DE">
                <a:latin typeface="Arial"/>
                <a:ea typeface="ＭＳ Ｐゴシック"/>
                <a:cs typeface="Arial"/>
              </a:rPr>
              <a:t>Laura </a:t>
            </a:r>
            <a:r>
              <a:rPr lang="de-DE" err="1">
                <a:latin typeface="Arial"/>
                <a:ea typeface="ＭＳ Ｐゴシック"/>
                <a:cs typeface="Arial"/>
              </a:rPr>
              <a:t>Xourgias</a:t>
            </a:r>
            <a:r>
              <a:rPr lang="de-DE">
                <a:latin typeface="Arial"/>
                <a:ea typeface="ＭＳ Ｐゴシック"/>
                <a:cs typeface="Arial"/>
              </a:rPr>
              <a:t>: AR in Chemistry Education</a:t>
            </a:r>
          </a:p>
        </p:txBody>
      </p:sp>
      <p:sp>
        <p:nvSpPr>
          <p:cNvPr id="5" name="Foliennummernplatzhalter 4"/>
          <p:cNvSpPr>
            <a:spLocks noGrp="1"/>
          </p:cNvSpPr>
          <p:nvPr>
            <p:ph type="sldNum" sz="quarter" idx="12"/>
          </p:nvPr>
        </p:nvSpPr>
        <p:spPr/>
        <p:txBody>
          <a:bodyPr/>
          <a:lstStyle/>
          <a:p>
            <a:fld id="{DA5F8C94-1FE7-4B98-885D-30951FE77ADD}" type="slidenum">
              <a:rPr lang="de-DE" smtClean="0"/>
              <a:pPr/>
              <a:t>12</a:t>
            </a:fld>
            <a:endParaRPr lang="de-DE"/>
          </a:p>
        </p:txBody>
      </p:sp>
      <p:pic>
        <p:nvPicPr>
          <p:cNvPr id="9" name="Demo_02.mp4" descr="Demo_02.mp4">
            <a:hlinkClick r:id="" action="ppaction://media"/>
            <a:extLst>
              <a:ext uri="{FF2B5EF4-FFF2-40B4-BE49-F238E27FC236}">
                <a16:creationId xmlns:a16="http://schemas.microsoft.com/office/drawing/2014/main" id="{42E65CE9-6E33-E859-1941-EB5BE5E6F7E7}"/>
              </a:ext>
            </a:extLst>
          </p:cNvPr>
          <p:cNvPicPr>
            <a:picLocks noGrp="1" noChangeAspect="1"/>
          </p:cNvPicPr>
          <p:nvPr>
            <p:ph idx="1"/>
            <a:videoFile r:link="rId1"/>
            <p:extLst>
              <p:ext uri="{DAA4B4D4-6D71-4841-9C94-3DE7FCFB9230}">
                <p14:media xmlns:p14="http://schemas.microsoft.com/office/powerpoint/2010/main" r:embed="rId2">
                  <p14:trim st="3229.8188"/>
                </p14:media>
              </p:ext>
            </p:extLst>
          </p:nvPr>
        </p:nvPicPr>
        <p:blipFill>
          <a:blip r:embed="rId5"/>
          <a:stretch>
            <a:fillRect/>
          </a:stretch>
        </p:blipFill>
        <p:spPr>
          <a:xfrm rot="16200000">
            <a:off x="2558386" y="-532196"/>
            <a:ext cx="4022177" cy="8122949"/>
          </a:xfrm>
        </p:spPr>
      </p:pic>
    </p:spTree>
    <p:extLst>
      <p:ext uri="{BB962C8B-B14F-4D97-AF65-F5344CB8AC3E}">
        <p14:creationId xmlns:p14="http://schemas.microsoft.com/office/powerpoint/2010/main" val="1236471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7858"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repeatCount="indefinite"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i="1" dirty="0" err="1"/>
              <a:t>ARChem</a:t>
            </a:r>
            <a:endParaRPr lang="de-DE" i="1" dirty="0"/>
          </a:p>
        </p:txBody>
      </p:sp>
      <p:sp>
        <p:nvSpPr>
          <p:cNvPr id="4" name="Fußzeilenplatzhalter 3"/>
          <p:cNvSpPr>
            <a:spLocks noGrp="1"/>
          </p:cNvSpPr>
          <p:nvPr>
            <p:ph type="ftr" sz="quarter" idx="11"/>
          </p:nvPr>
        </p:nvSpPr>
        <p:spPr/>
        <p:txBody>
          <a:bodyPr/>
          <a:lstStyle/>
          <a:p>
            <a:r>
              <a:rPr lang="de-DE">
                <a:latin typeface="Arial"/>
                <a:ea typeface="ＭＳ Ｐゴシック"/>
                <a:cs typeface="Arial"/>
              </a:rPr>
              <a:t>Laura </a:t>
            </a:r>
            <a:r>
              <a:rPr lang="de-DE" err="1">
                <a:latin typeface="Arial"/>
                <a:ea typeface="ＭＳ Ｐゴシック"/>
                <a:cs typeface="Arial"/>
              </a:rPr>
              <a:t>Xourgias</a:t>
            </a:r>
            <a:r>
              <a:rPr lang="de-DE">
                <a:latin typeface="Arial"/>
                <a:ea typeface="ＭＳ Ｐゴシック"/>
                <a:cs typeface="Arial"/>
              </a:rPr>
              <a:t>: AR in Chemistry Education</a:t>
            </a:r>
          </a:p>
        </p:txBody>
      </p:sp>
      <p:sp>
        <p:nvSpPr>
          <p:cNvPr id="5" name="Foliennummernplatzhalter 4"/>
          <p:cNvSpPr>
            <a:spLocks noGrp="1"/>
          </p:cNvSpPr>
          <p:nvPr>
            <p:ph type="sldNum" sz="quarter" idx="12"/>
          </p:nvPr>
        </p:nvSpPr>
        <p:spPr/>
        <p:txBody>
          <a:bodyPr/>
          <a:lstStyle/>
          <a:p>
            <a:fld id="{DA5F8C94-1FE7-4B98-885D-30951FE77ADD}" type="slidenum">
              <a:rPr lang="de-DE" smtClean="0"/>
              <a:pPr/>
              <a:t>13</a:t>
            </a:fld>
            <a:endParaRPr lang="de-DE"/>
          </a:p>
        </p:txBody>
      </p:sp>
      <p:pic>
        <p:nvPicPr>
          <p:cNvPr id="7" name="Inhaltsplatzhalter 6" descr="Ein Bild, das Tasse, Tisch, drinnen, Glas enthält.&#10;&#10;Automatisch generierte Beschreibung">
            <a:extLst>
              <a:ext uri="{FF2B5EF4-FFF2-40B4-BE49-F238E27FC236}">
                <a16:creationId xmlns:a16="http://schemas.microsoft.com/office/drawing/2014/main" id="{FEA637AE-DB3B-D708-2118-35F9C4B4DD5A}"/>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08000" y="1909309"/>
            <a:ext cx="8128000" cy="3918857"/>
          </a:xfrm>
        </p:spPr>
      </p:pic>
    </p:spTree>
    <p:extLst>
      <p:ext uri="{BB962C8B-B14F-4D97-AF65-F5344CB8AC3E}">
        <p14:creationId xmlns:p14="http://schemas.microsoft.com/office/powerpoint/2010/main" val="41533672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Expert Interviews</a:t>
            </a:r>
          </a:p>
        </p:txBody>
      </p:sp>
      <p:sp>
        <p:nvSpPr>
          <p:cNvPr id="3" name="Inhaltsplatzhalter 2"/>
          <p:cNvSpPr>
            <a:spLocks noGrp="1"/>
          </p:cNvSpPr>
          <p:nvPr>
            <p:ph idx="1"/>
          </p:nvPr>
        </p:nvSpPr>
        <p:spPr/>
        <p:txBody>
          <a:bodyPr/>
          <a:lstStyle/>
          <a:p>
            <a:r>
              <a:rPr lang="en-US" dirty="0"/>
              <a:t>7 expert interviews: 6 student teachers, 1 teacher</a:t>
            </a:r>
          </a:p>
          <a:p>
            <a:r>
              <a:rPr lang="en-US" dirty="0"/>
              <a:t>Digital media in classroom</a:t>
            </a:r>
          </a:p>
          <a:p>
            <a:pPr lvl="1"/>
            <a:r>
              <a:rPr lang="en-US" dirty="0"/>
              <a:t>5 positive, 2 negative biases</a:t>
            </a:r>
          </a:p>
          <a:p>
            <a:r>
              <a:rPr lang="en-US" dirty="0"/>
              <a:t>Addressed problems:</a:t>
            </a:r>
          </a:p>
          <a:p>
            <a:pPr lvl="1"/>
            <a:r>
              <a:rPr lang="en-US" dirty="0"/>
              <a:t>Minor issues -&gt; are partly fixed</a:t>
            </a:r>
          </a:p>
          <a:p>
            <a:pPr lvl="1"/>
            <a:r>
              <a:rPr lang="en-US" dirty="0"/>
              <a:t>More structure </a:t>
            </a:r>
          </a:p>
        </p:txBody>
      </p:sp>
      <p:sp>
        <p:nvSpPr>
          <p:cNvPr id="4" name="Fußzeilenplatzhalter 3"/>
          <p:cNvSpPr>
            <a:spLocks noGrp="1"/>
          </p:cNvSpPr>
          <p:nvPr>
            <p:ph type="ftr" sz="quarter" idx="11"/>
          </p:nvPr>
        </p:nvSpPr>
        <p:spPr/>
        <p:txBody>
          <a:bodyPr/>
          <a:lstStyle/>
          <a:p>
            <a:r>
              <a:rPr lang="de-DE">
                <a:latin typeface="Arial"/>
                <a:ea typeface="ＭＳ Ｐゴシック"/>
                <a:cs typeface="Arial"/>
              </a:rPr>
              <a:t>Laura Xourgias: AR in Chemistry Education</a:t>
            </a:r>
          </a:p>
        </p:txBody>
      </p:sp>
      <p:sp>
        <p:nvSpPr>
          <p:cNvPr id="5" name="Foliennummernplatzhalter 4"/>
          <p:cNvSpPr>
            <a:spLocks noGrp="1"/>
          </p:cNvSpPr>
          <p:nvPr>
            <p:ph type="sldNum" sz="quarter" idx="12"/>
          </p:nvPr>
        </p:nvSpPr>
        <p:spPr/>
        <p:txBody>
          <a:bodyPr/>
          <a:lstStyle/>
          <a:p>
            <a:fld id="{DA5F8C94-1FE7-4B98-885D-30951FE77ADD}" type="slidenum">
              <a:rPr lang="de-DE" smtClean="0"/>
              <a:pPr/>
              <a:t>14</a:t>
            </a:fld>
            <a:endParaRPr lang="de-DE"/>
          </a:p>
        </p:txBody>
      </p:sp>
    </p:spTree>
    <p:extLst>
      <p:ext uri="{BB962C8B-B14F-4D97-AF65-F5344CB8AC3E}">
        <p14:creationId xmlns:p14="http://schemas.microsoft.com/office/powerpoint/2010/main" val="32281917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Expert Interviews</a:t>
            </a:r>
          </a:p>
        </p:txBody>
      </p:sp>
      <p:sp>
        <p:nvSpPr>
          <p:cNvPr id="3" name="Inhaltsplatzhalter 2"/>
          <p:cNvSpPr>
            <a:spLocks noGrp="1"/>
          </p:cNvSpPr>
          <p:nvPr>
            <p:ph idx="1"/>
          </p:nvPr>
        </p:nvSpPr>
        <p:spPr/>
        <p:txBody>
          <a:bodyPr/>
          <a:lstStyle/>
          <a:p>
            <a:r>
              <a:rPr lang="en-US" dirty="0"/>
              <a:t>7 expert interviews: 6 student teachers, 1 teacher</a:t>
            </a:r>
          </a:p>
          <a:p>
            <a:r>
              <a:rPr lang="en-US" dirty="0"/>
              <a:t>Digital media in classroom</a:t>
            </a:r>
          </a:p>
          <a:p>
            <a:pPr lvl="1"/>
            <a:r>
              <a:rPr lang="en-US" dirty="0"/>
              <a:t>5 positive, 2 negative biases</a:t>
            </a:r>
          </a:p>
          <a:p>
            <a:r>
              <a:rPr lang="en-US" dirty="0"/>
              <a:t>Addressed problems:</a:t>
            </a:r>
          </a:p>
          <a:p>
            <a:pPr lvl="1"/>
            <a:r>
              <a:rPr lang="en-US" dirty="0"/>
              <a:t>Minor issues -&gt; are partly fixed</a:t>
            </a:r>
          </a:p>
          <a:p>
            <a:pPr lvl="1"/>
            <a:r>
              <a:rPr lang="en-US" dirty="0"/>
              <a:t>More structure </a:t>
            </a:r>
          </a:p>
        </p:txBody>
      </p:sp>
      <p:sp>
        <p:nvSpPr>
          <p:cNvPr id="4" name="Fußzeilenplatzhalter 3"/>
          <p:cNvSpPr>
            <a:spLocks noGrp="1"/>
          </p:cNvSpPr>
          <p:nvPr>
            <p:ph type="ftr" sz="quarter" idx="11"/>
          </p:nvPr>
        </p:nvSpPr>
        <p:spPr/>
        <p:txBody>
          <a:bodyPr/>
          <a:lstStyle/>
          <a:p>
            <a:r>
              <a:rPr lang="de-DE">
                <a:latin typeface="Arial"/>
                <a:ea typeface="ＭＳ Ｐゴシック"/>
                <a:cs typeface="Arial"/>
              </a:rPr>
              <a:t>Laura Xourgias: AR in Chemistry Education</a:t>
            </a:r>
          </a:p>
        </p:txBody>
      </p:sp>
      <p:sp>
        <p:nvSpPr>
          <p:cNvPr id="5" name="Foliennummernplatzhalter 4"/>
          <p:cNvSpPr>
            <a:spLocks noGrp="1"/>
          </p:cNvSpPr>
          <p:nvPr>
            <p:ph type="sldNum" sz="quarter" idx="12"/>
          </p:nvPr>
        </p:nvSpPr>
        <p:spPr/>
        <p:txBody>
          <a:bodyPr/>
          <a:lstStyle/>
          <a:p>
            <a:fld id="{DA5F8C94-1FE7-4B98-885D-30951FE77ADD}" type="slidenum">
              <a:rPr lang="de-DE" smtClean="0"/>
              <a:pPr/>
              <a:t>15</a:t>
            </a:fld>
            <a:endParaRPr lang="de-DE"/>
          </a:p>
        </p:txBody>
      </p:sp>
      <p:sp>
        <p:nvSpPr>
          <p:cNvPr id="6" name="Abgerundetes Rechteck 5">
            <a:extLst>
              <a:ext uri="{FF2B5EF4-FFF2-40B4-BE49-F238E27FC236}">
                <a16:creationId xmlns:a16="http://schemas.microsoft.com/office/drawing/2014/main" id="{A588D7BC-674E-3684-C26D-DAEFB2511669}"/>
              </a:ext>
            </a:extLst>
          </p:cNvPr>
          <p:cNvSpPr/>
          <p:nvPr/>
        </p:nvSpPr>
        <p:spPr bwMode="auto">
          <a:xfrm>
            <a:off x="1913722" y="4274028"/>
            <a:ext cx="5316555" cy="1247095"/>
          </a:xfrm>
          <a:prstGeom prst="roundRect">
            <a:avLst/>
          </a:prstGeom>
          <a:solidFill>
            <a:srgbClr val="2DD2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a:ln>
                  <a:noFill/>
                </a:ln>
                <a:solidFill>
                  <a:schemeClr val="tx1"/>
                </a:solidFill>
                <a:effectLst/>
                <a:latin typeface="Arial" pitchFamily="34" charset="0"/>
              </a:rPr>
              <a:t>All experts were convinced of </a:t>
            </a:r>
            <a:r>
              <a:rPr kumimoji="0" lang="en-US" sz="2800" b="1" i="1" u="none" strike="noStrike" cap="none" normalizeH="0" baseline="0" dirty="0">
                <a:ln>
                  <a:noFill/>
                </a:ln>
                <a:solidFill>
                  <a:schemeClr val="tx1"/>
                </a:solidFill>
                <a:effectLst/>
                <a:latin typeface="Arial" pitchFamily="34" charset="0"/>
              </a:rPr>
              <a:t>ARChem and its concept</a:t>
            </a:r>
          </a:p>
        </p:txBody>
      </p:sp>
    </p:spTree>
    <p:extLst>
      <p:ext uri="{BB962C8B-B14F-4D97-AF65-F5344CB8AC3E}">
        <p14:creationId xmlns:p14="http://schemas.microsoft.com/office/powerpoint/2010/main" val="42422141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ARChem</a:t>
            </a:r>
            <a:r>
              <a:rPr lang="de-DE" dirty="0"/>
              <a:t> </a:t>
            </a:r>
            <a:r>
              <a:rPr lang="de-DE" dirty="0" err="1"/>
              <a:t>Extensions</a:t>
            </a:r>
            <a:endParaRPr lang="de-DE" dirty="0"/>
          </a:p>
        </p:txBody>
      </p:sp>
      <p:sp>
        <p:nvSpPr>
          <p:cNvPr id="4" name="Fußzeilenplatzhalter 3"/>
          <p:cNvSpPr>
            <a:spLocks noGrp="1"/>
          </p:cNvSpPr>
          <p:nvPr>
            <p:ph type="ftr" sz="quarter" idx="11"/>
          </p:nvPr>
        </p:nvSpPr>
        <p:spPr/>
        <p:txBody>
          <a:bodyPr/>
          <a:lstStyle/>
          <a:p>
            <a:r>
              <a:rPr lang="de-DE">
                <a:latin typeface="Arial"/>
                <a:ea typeface="ＭＳ Ｐゴシック"/>
                <a:cs typeface="Arial"/>
              </a:rPr>
              <a:t>Laura </a:t>
            </a:r>
            <a:r>
              <a:rPr lang="de-DE" err="1">
                <a:latin typeface="Arial"/>
                <a:ea typeface="ＭＳ Ｐゴシック"/>
                <a:cs typeface="Arial"/>
              </a:rPr>
              <a:t>Xourgias</a:t>
            </a:r>
            <a:r>
              <a:rPr lang="de-DE">
                <a:latin typeface="Arial"/>
                <a:ea typeface="ＭＳ Ｐゴシック"/>
                <a:cs typeface="Arial"/>
              </a:rPr>
              <a:t>: AR in Chemistry Education</a:t>
            </a:r>
          </a:p>
        </p:txBody>
      </p:sp>
      <p:sp>
        <p:nvSpPr>
          <p:cNvPr id="5" name="Foliennummernplatzhalter 4"/>
          <p:cNvSpPr>
            <a:spLocks noGrp="1"/>
          </p:cNvSpPr>
          <p:nvPr>
            <p:ph type="sldNum" sz="quarter" idx="12"/>
          </p:nvPr>
        </p:nvSpPr>
        <p:spPr/>
        <p:txBody>
          <a:bodyPr/>
          <a:lstStyle/>
          <a:p>
            <a:fld id="{DA5F8C94-1FE7-4B98-885D-30951FE77ADD}" type="slidenum">
              <a:rPr lang="de-DE" smtClean="0"/>
              <a:pPr/>
              <a:t>16</a:t>
            </a:fld>
            <a:endParaRPr lang="de-DE"/>
          </a:p>
        </p:txBody>
      </p:sp>
      <p:sp>
        <p:nvSpPr>
          <p:cNvPr id="8" name="Inhaltsplatzhalter 7">
            <a:extLst>
              <a:ext uri="{FF2B5EF4-FFF2-40B4-BE49-F238E27FC236}">
                <a16:creationId xmlns:a16="http://schemas.microsoft.com/office/drawing/2014/main" id="{B6D8551A-AA6C-CFE7-71BE-96D9C6F40D04}"/>
              </a:ext>
            </a:extLst>
          </p:cNvPr>
          <p:cNvSpPr>
            <a:spLocks noGrp="1"/>
          </p:cNvSpPr>
          <p:nvPr>
            <p:ph idx="1"/>
          </p:nvPr>
        </p:nvSpPr>
        <p:spPr/>
        <p:txBody>
          <a:bodyPr/>
          <a:lstStyle/>
          <a:p>
            <a:r>
              <a:rPr lang="en-US" dirty="0"/>
              <a:t>Further buffer reactions and quiz questions</a:t>
            </a:r>
          </a:p>
          <a:p>
            <a:r>
              <a:rPr lang="en-US" dirty="0"/>
              <a:t>Advances quiz mode</a:t>
            </a:r>
          </a:p>
          <a:p>
            <a:r>
              <a:rPr lang="en-US" dirty="0"/>
              <a:t>More structure</a:t>
            </a:r>
          </a:p>
          <a:p>
            <a:r>
              <a:rPr lang="en-US" dirty="0"/>
              <a:t>(More) interactions</a:t>
            </a:r>
          </a:p>
          <a:p>
            <a:r>
              <a:rPr lang="en-US" dirty="0"/>
              <a:t>Molecular construction kit in AR</a:t>
            </a:r>
          </a:p>
          <a:p>
            <a:r>
              <a:rPr lang="en-US" dirty="0"/>
              <a:t>Planning experimental setups</a:t>
            </a:r>
          </a:p>
          <a:p>
            <a:endParaRPr lang="en-US" dirty="0"/>
          </a:p>
        </p:txBody>
      </p:sp>
    </p:spTree>
    <p:extLst>
      <p:ext uri="{BB962C8B-B14F-4D97-AF65-F5344CB8AC3E}">
        <p14:creationId xmlns:p14="http://schemas.microsoft.com/office/powerpoint/2010/main" val="18910256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A90F91F-F867-B2C3-9AC8-2A7991D561C7}"/>
              </a:ext>
            </a:extLst>
          </p:cNvPr>
          <p:cNvSpPr>
            <a:spLocks noGrp="1"/>
          </p:cNvSpPr>
          <p:nvPr>
            <p:ph type="title"/>
          </p:nvPr>
        </p:nvSpPr>
        <p:spPr>
          <a:xfrm>
            <a:off x="508000" y="698400"/>
            <a:ext cx="8128000" cy="609600"/>
          </a:xfrm>
        </p:spPr>
        <p:txBody>
          <a:bodyPr/>
          <a:lstStyle/>
          <a:p>
            <a:r>
              <a:rPr lang="en-US" dirty="0"/>
              <a:t>Thank you for listening!</a:t>
            </a:r>
          </a:p>
        </p:txBody>
      </p:sp>
      <p:sp>
        <p:nvSpPr>
          <p:cNvPr id="10" name="Inhaltsplatzhalter 9">
            <a:extLst>
              <a:ext uri="{FF2B5EF4-FFF2-40B4-BE49-F238E27FC236}">
                <a16:creationId xmlns:a16="http://schemas.microsoft.com/office/drawing/2014/main" id="{1EB76FC3-64D9-276C-42BC-2FF753F3B3DF}"/>
              </a:ext>
            </a:extLst>
          </p:cNvPr>
          <p:cNvSpPr>
            <a:spLocks noGrp="1"/>
          </p:cNvSpPr>
          <p:nvPr>
            <p:ph sz="half" idx="2"/>
          </p:nvPr>
        </p:nvSpPr>
        <p:spPr>
          <a:xfrm>
            <a:off x="698880" y="3124199"/>
            <a:ext cx="3987800" cy="609601"/>
          </a:xfrm>
        </p:spPr>
        <p:txBody>
          <a:bodyPr wrap="square" anchor="t">
            <a:normAutofit lnSpcReduction="10000"/>
          </a:bodyPr>
          <a:lstStyle/>
          <a:p>
            <a:pPr marL="0" indent="0">
              <a:buNone/>
            </a:pPr>
            <a:r>
              <a:rPr lang="en-US" sz="3600" b="1" dirty="0"/>
              <a:t>Any Questions?</a:t>
            </a:r>
          </a:p>
        </p:txBody>
      </p:sp>
      <p:sp>
        <p:nvSpPr>
          <p:cNvPr id="4" name="Fußzeilenplatzhalter 3">
            <a:extLst>
              <a:ext uri="{FF2B5EF4-FFF2-40B4-BE49-F238E27FC236}">
                <a16:creationId xmlns:a16="http://schemas.microsoft.com/office/drawing/2014/main" id="{2F6BDDEC-5E9F-52A0-683B-B1D6AE6DDC6B}"/>
              </a:ext>
            </a:extLst>
          </p:cNvPr>
          <p:cNvSpPr>
            <a:spLocks noGrp="1"/>
          </p:cNvSpPr>
          <p:nvPr>
            <p:ph type="ftr" sz="quarter" idx="11"/>
          </p:nvPr>
        </p:nvSpPr>
        <p:spPr>
          <a:xfrm>
            <a:off x="2087217" y="6501600"/>
            <a:ext cx="4969565" cy="304800"/>
          </a:xfrm>
        </p:spPr>
        <p:txBody>
          <a:bodyPr wrap="square" anchor="ctr">
            <a:normAutofit/>
          </a:bodyPr>
          <a:lstStyle/>
          <a:p>
            <a:pPr>
              <a:spcAft>
                <a:spcPts val="600"/>
              </a:spcAft>
            </a:pPr>
            <a:r>
              <a:rPr lang="de-DE"/>
              <a:t>Laura Xourgias: Augmented Reality in Chemistry Education</a:t>
            </a:r>
          </a:p>
        </p:txBody>
      </p:sp>
      <p:sp>
        <p:nvSpPr>
          <p:cNvPr id="5" name="Foliennummernplatzhalter 4">
            <a:extLst>
              <a:ext uri="{FF2B5EF4-FFF2-40B4-BE49-F238E27FC236}">
                <a16:creationId xmlns:a16="http://schemas.microsoft.com/office/drawing/2014/main" id="{220BBDAA-55F9-ECCE-2882-9EFE5F6A50C3}"/>
              </a:ext>
            </a:extLst>
          </p:cNvPr>
          <p:cNvSpPr>
            <a:spLocks noGrp="1"/>
          </p:cNvSpPr>
          <p:nvPr>
            <p:ph type="sldNum" sz="quarter" idx="12"/>
          </p:nvPr>
        </p:nvSpPr>
        <p:spPr>
          <a:xfrm>
            <a:off x="7056782" y="6501600"/>
            <a:ext cx="1579217" cy="304800"/>
          </a:xfrm>
        </p:spPr>
        <p:txBody>
          <a:bodyPr wrap="square" anchor="ctr">
            <a:normAutofit/>
          </a:bodyPr>
          <a:lstStyle/>
          <a:p>
            <a:pPr>
              <a:spcAft>
                <a:spcPts val="600"/>
              </a:spcAft>
            </a:pPr>
            <a:fld id="{DA5F8C94-1FE7-4B98-885D-30951FE77ADD}" type="slidenum">
              <a:rPr lang="de-DE" smtClean="0"/>
              <a:pPr>
                <a:spcAft>
                  <a:spcPts val="600"/>
                </a:spcAft>
              </a:pPr>
              <a:t>17</a:t>
            </a:fld>
            <a:endParaRPr lang="de-DE"/>
          </a:p>
        </p:txBody>
      </p:sp>
      <p:pic>
        <p:nvPicPr>
          <p:cNvPr id="17" name="Inhaltsplatzhalter 16" descr="Ein Bild, das Text enthält.&#10;&#10;Automatisch generierte Beschreibung">
            <a:extLst>
              <a:ext uri="{FF2B5EF4-FFF2-40B4-BE49-F238E27FC236}">
                <a16:creationId xmlns:a16="http://schemas.microsoft.com/office/drawing/2014/main" id="{34B9D11E-FEAF-A333-620C-68CD860124EF}"/>
              </a:ext>
            </a:extLst>
          </p:cNvPr>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l="23774" r="23691"/>
          <a:stretch/>
        </p:blipFill>
        <p:spPr>
          <a:xfrm>
            <a:off x="5215784" y="1653686"/>
            <a:ext cx="3229336" cy="4085349"/>
          </a:xfrm>
        </p:spPr>
      </p:pic>
      <p:sp>
        <p:nvSpPr>
          <p:cNvPr id="18" name="Textfeld 17">
            <a:extLst>
              <a:ext uri="{FF2B5EF4-FFF2-40B4-BE49-F238E27FC236}">
                <a16:creationId xmlns:a16="http://schemas.microsoft.com/office/drawing/2014/main" id="{320B1203-5A0C-A4F6-E554-DEA02AFFFD5C}"/>
              </a:ext>
            </a:extLst>
          </p:cNvPr>
          <p:cNvSpPr txBox="1"/>
          <p:nvPr/>
        </p:nvSpPr>
        <p:spPr>
          <a:xfrm>
            <a:off x="5261753" y="5817359"/>
            <a:ext cx="3137397" cy="338554"/>
          </a:xfrm>
          <a:prstGeom prst="rect">
            <a:avLst/>
          </a:prstGeom>
          <a:noFill/>
        </p:spPr>
        <p:txBody>
          <a:bodyPr wrap="none" rtlCol="0">
            <a:spAutoFit/>
          </a:bodyPr>
          <a:lstStyle/>
          <a:p>
            <a:r>
              <a:rPr lang="en-US" sz="1600" dirty="0"/>
              <a:t>(Anne Marie Helmenstine, 2019)</a:t>
            </a:r>
          </a:p>
        </p:txBody>
      </p:sp>
    </p:spTree>
    <p:extLst>
      <p:ext uri="{BB962C8B-B14F-4D97-AF65-F5344CB8AC3E}">
        <p14:creationId xmlns:p14="http://schemas.microsoft.com/office/powerpoint/2010/main" val="21671493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i="1" dirty="0" err="1"/>
              <a:t>ARChem</a:t>
            </a:r>
            <a:endParaRPr lang="de-DE" i="1" dirty="0"/>
          </a:p>
        </p:txBody>
      </p:sp>
      <p:sp>
        <p:nvSpPr>
          <p:cNvPr id="4" name="Fußzeilenplatzhalter 3"/>
          <p:cNvSpPr>
            <a:spLocks noGrp="1"/>
          </p:cNvSpPr>
          <p:nvPr>
            <p:ph type="ftr" sz="quarter" idx="11"/>
          </p:nvPr>
        </p:nvSpPr>
        <p:spPr/>
        <p:txBody>
          <a:bodyPr/>
          <a:lstStyle/>
          <a:p>
            <a:r>
              <a:rPr lang="de-DE">
                <a:latin typeface="Arial"/>
                <a:ea typeface="ＭＳ Ｐゴシック"/>
                <a:cs typeface="Arial"/>
              </a:rPr>
              <a:t>Laura </a:t>
            </a:r>
            <a:r>
              <a:rPr lang="de-DE" err="1">
                <a:latin typeface="Arial"/>
                <a:ea typeface="ＭＳ Ｐゴシック"/>
                <a:cs typeface="Arial"/>
              </a:rPr>
              <a:t>Xourgias</a:t>
            </a:r>
            <a:r>
              <a:rPr lang="de-DE">
                <a:latin typeface="Arial"/>
                <a:ea typeface="ＭＳ Ｐゴシック"/>
                <a:cs typeface="Arial"/>
              </a:rPr>
              <a:t>: AR in Chemistry Education</a:t>
            </a:r>
          </a:p>
        </p:txBody>
      </p:sp>
      <p:sp>
        <p:nvSpPr>
          <p:cNvPr id="5" name="Foliennummernplatzhalter 4"/>
          <p:cNvSpPr>
            <a:spLocks noGrp="1"/>
          </p:cNvSpPr>
          <p:nvPr>
            <p:ph type="sldNum" sz="quarter" idx="12"/>
          </p:nvPr>
        </p:nvSpPr>
        <p:spPr/>
        <p:txBody>
          <a:bodyPr/>
          <a:lstStyle/>
          <a:p>
            <a:fld id="{DA5F8C94-1FE7-4B98-885D-30951FE77ADD}" type="slidenum">
              <a:rPr lang="de-DE" smtClean="0"/>
              <a:pPr/>
              <a:t>18</a:t>
            </a:fld>
            <a:endParaRPr lang="de-DE"/>
          </a:p>
        </p:txBody>
      </p:sp>
      <p:pic>
        <p:nvPicPr>
          <p:cNvPr id="9" name="Demo_02.mp4" descr="Demo_02.mp4">
            <a:hlinkClick r:id="" action="ppaction://media"/>
            <a:extLst>
              <a:ext uri="{FF2B5EF4-FFF2-40B4-BE49-F238E27FC236}">
                <a16:creationId xmlns:a16="http://schemas.microsoft.com/office/drawing/2014/main" id="{42E65CE9-6E33-E859-1941-EB5BE5E6F7E7}"/>
              </a:ext>
            </a:extLst>
          </p:cNvPr>
          <p:cNvPicPr>
            <a:picLocks noGrp="1" noChangeAspect="1"/>
          </p:cNvPicPr>
          <p:nvPr>
            <p:ph idx="1"/>
            <a:videoFile r:link="rId1"/>
            <p:extLst>
              <p:ext uri="{DAA4B4D4-6D71-4841-9C94-3DE7FCFB9230}">
                <p14:media xmlns:p14="http://schemas.microsoft.com/office/powerpoint/2010/main" r:embed="rId2">
                  <p14:trim st="3229.8188"/>
                </p14:media>
              </p:ext>
            </p:extLst>
          </p:nvPr>
        </p:nvPicPr>
        <p:blipFill>
          <a:blip r:embed="rId5"/>
          <a:stretch>
            <a:fillRect/>
          </a:stretch>
        </p:blipFill>
        <p:spPr>
          <a:xfrm rot="16200000">
            <a:off x="2558386" y="-532196"/>
            <a:ext cx="4022177" cy="8122949"/>
          </a:xfrm>
        </p:spPr>
      </p:pic>
    </p:spTree>
    <p:extLst>
      <p:ext uri="{BB962C8B-B14F-4D97-AF65-F5344CB8AC3E}">
        <p14:creationId xmlns:p14="http://schemas.microsoft.com/office/powerpoint/2010/main" val="4018452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7858"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repeatCount="indefinite"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List </a:t>
            </a:r>
            <a:r>
              <a:rPr lang="de-DE" dirty="0" err="1"/>
              <a:t>of</a:t>
            </a:r>
            <a:r>
              <a:rPr lang="de-DE" dirty="0"/>
              <a:t> References</a:t>
            </a:r>
          </a:p>
        </p:txBody>
      </p:sp>
      <p:sp>
        <p:nvSpPr>
          <p:cNvPr id="3" name="Inhaltsplatzhalter 2"/>
          <p:cNvSpPr>
            <a:spLocks noGrp="1"/>
          </p:cNvSpPr>
          <p:nvPr>
            <p:ph idx="1"/>
          </p:nvPr>
        </p:nvSpPr>
        <p:spPr/>
        <p:txBody>
          <a:bodyPr/>
          <a:lstStyle/>
          <a:p>
            <a:pPr marL="457200" indent="-457200">
              <a:buFont typeface="+mj-lt"/>
              <a:buAutoNum type="arabicPeriod"/>
            </a:pPr>
            <a:r>
              <a:rPr lang="de-DE" sz="1600" dirty="0">
                <a:latin typeface="Calibri" panose="020F0502020204030204" pitchFamily="34" charset="0"/>
                <a:cs typeface="Times New Roman" panose="02020603050405020304" pitchFamily="18" charset="0"/>
              </a:rPr>
              <a:t>Anne Marie </a:t>
            </a:r>
            <a:r>
              <a:rPr lang="de-DE" sz="1600" dirty="0" err="1">
                <a:latin typeface="Calibri" panose="020F0502020204030204" pitchFamily="34" charset="0"/>
                <a:cs typeface="Times New Roman" panose="02020603050405020304" pitchFamily="18" charset="0"/>
              </a:rPr>
              <a:t>Helmenstine</a:t>
            </a:r>
            <a:r>
              <a:rPr lang="de-DE" sz="1600" dirty="0">
                <a:latin typeface="Calibri" panose="020F0502020204030204" pitchFamily="34" charset="0"/>
                <a:cs typeface="Times New Roman" panose="02020603050405020304" pitchFamily="18" charset="0"/>
              </a:rPr>
              <a:t>, P. D. (24. 01 2019). Chemistry Cat. https://</a:t>
            </a:r>
            <a:r>
              <a:rPr lang="de-DE" sz="1600" dirty="0" err="1">
                <a:latin typeface="Calibri" panose="020F0502020204030204" pitchFamily="34" charset="0"/>
                <a:cs typeface="Times New Roman" panose="02020603050405020304" pitchFamily="18" charset="0"/>
              </a:rPr>
              <a:t>www.thoughtco.com</a:t>
            </a:r>
            <a:r>
              <a:rPr lang="de-DE" sz="1600" dirty="0">
                <a:latin typeface="Calibri" panose="020F0502020204030204" pitchFamily="34" charset="0"/>
                <a:cs typeface="Times New Roman" panose="02020603050405020304" pitchFamily="18" charset="0"/>
              </a:rPr>
              <a:t>/chemistry-cat-meme-4054181?utm_source=</a:t>
            </a:r>
            <a:r>
              <a:rPr lang="de-DE" sz="1600" dirty="0" err="1">
                <a:latin typeface="Calibri" panose="020F0502020204030204" pitchFamily="34" charset="0"/>
                <a:cs typeface="Times New Roman" panose="02020603050405020304" pitchFamily="18" charset="0"/>
              </a:rPr>
              <a:t>pinterest_ip&amp;utm_medium</a:t>
            </a:r>
            <a:r>
              <a:rPr lang="de-DE" sz="1600" dirty="0">
                <a:latin typeface="Calibri" panose="020F0502020204030204" pitchFamily="34" charset="0"/>
                <a:cs typeface="Times New Roman" panose="02020603050405020304" pitchFamily="18" charset="0"/>
              </a:rPr>
              <a:t>=</a:t>
            </a:r>
            <a:r>
              <a:rPr lang="de-DE" sz="1600" dirty="0" err="1">
                <a:latin typeface="Calibri" panose="020F0502020204030204" pitchFamily="34" charset="0"/>
                <a:cs typeface="Times New Roman" panose="02020603050405020304" pitchFamily="18" charset="0"/>
              </a:rPr>
              <a:t>sm&amp;utm_campaign</a:t>
            </a:r>
            <a:r>
              <a:rPr lang="de-DE" sz="1600" dirty="0">
                <a:latin typeface="Calibri" panose="020F0502020204030204" pitchFamily="34" charset="0"/>
                <a:cs typeface="Times New Roman" panose="02020603050405020304" pitchFamily="18" charset="0"/>
              </a:rPr>
              <a:t>=</a:t>
            </a:r>
            <a:r>
              <a:rPr lang="de-DE" sz="1600" dirty="0" err="1">
                <a:latin typeface="Calibri" panose="020F0502020204030204" pitchFamily="34" charset="0"/>
                <a:cs typeface="Times New Roman" panose="02020603050405020304" pitchFamily="18" charset="0"/>
              </a:rPr>
              <a:t>shareurlbuttons</a:t>
            </a:r>
            <a:r>
              <a:rPr lang="de-DE" sz="1600" dirty="0">
                <a:latin typeface="Calibri" panose="020F0502020204030204" pitchFamily="34" charset="0"/>
                <a:cs typeface="Times New Roman" panose="02020603050405020304" pitchFamily="18" charset="0"/>
              </a:rPr>
              <a:t> </a:t>
            </a:r>
            <a:r>
              <a:rPr lang="de-DE" altLang="de-DE" sz="1600" dirty="0">
                <a:latin typeface="Calibri" panose="020F0502020204030204" pitchFamily="34" charset="0"/>
                <a:cs typeface="Times New Roman" panose="02020603050405020304" pitchFamily="18" charset="0"/>
              </a:rPr>
              <a:t>(last </a:t>
            </a:r>
            <a:r>
              <a:rPr lang="de-DE" altLang="de-DE" sz="1600" dirty="0" err="1">
                <a:latin typeface="Calibri" panose="020F0502020204030204" pitchFamily="34" charset="0"/>
                <a:cs typeface="Times New Roman" panose="02020603050405020304" pitchFamily="18" charset="0"/>
              </a:rPr>
              <a:t>accessed</a:t>
            </a:r>
            <a:r>
              <a:rPr lang="de-DE" altLang="de-DE" sz="1600" dirty="0">
                <a:latin typeface="Calibri" panose="020F0502020204030204" pitchFamily="34" charset="0"/>
                <a:cs typeface="Times New Roman" panose="02020603050405020304" pitchFamily="18" charset="0"/>
              </a:rPr>
              <a:t>: 20.07.2022)</a:t>
            </a:r>
            <a:endParaRPr lang="de-DE" sz="1600" dirty="0">
              <a:latin typeface="Calibri" panose="020F0502020204030204" pitchFamily="34" charset="0"/>
              <a:cs typeface="Times New Roman" panose="02020603050405020304" pitchFamily="18" charset="0"/>
            </a:endParaRPr>
          </a:p>
          <a:p>
            <a:pPr marL="457200" indent="-457200">
              <a:buFont typeface="+mj-lt"/>
              <a:buAutoNum type="arabicPeriod"/>
            </a:pPr>
            <a:r>
              <a:rPr lang="de-DE" altLang="de-DE" sz="1600" dirty="0" err="1">
                <a:latin typeface="Calibri" panose="020F0502020204030204" pitchFamily="34" charset="0"/>
                <a:cs typeface="Times New Roman" panose="02020603050405020304" pitchFamily="18" charset="0"/>
              </a:rPr>
              <a:t>Chemgaroo</a:t>
            </a:r>
            <a:r>
              <a:rPr lang="de-DE" altLang="de-DE" sz="1600" dirty="0">
                <a:latin typeface="Calibri" panose="020F0502020204030204" pitchFamily="34" charset="0"/>
                <a:cs typeface="Times New Roman" panose="02020603050405020304" pitchFamily="18" charset="0"/>
              </a:rPr>
              <a:t>. Chemie für Mediziner: Säuren und Basen. http://</a:t>
            </a:r>
            <a:r>
              <a:rPr lang="de-DE" altLang="de-DE" sz="1600" dirty="0" err="1">
                <a:latin typeface="Calibri" panose="020F0502020204030204" pitchFamily="34" charset="0"/>
                <a:cs typeface="Times New Roman" panose="02020603050405020304" pitchFamily="18" charset="0"/>
              </a:rPr>
              <a:t>www.chemgapedia.de</a:t>
            </a:r>
            <a:r>
              <a:rPr lang="de-DE" altLang="de-DE" sz="1600" dirty="0">
                <a:latin typeface="Calibri" panose="020F0502020204030204" pitchFamily="34" charset="0"/>
                <a:cs typeface="Times New Roman" panose="02020603050405020304" pitchFamily="18" charset="0"/>
              </a:rPr>
              <a:t>/</a:t>
            </a:r>
            <a:r>
              <a:rPr lang="de-DE" altLang="de-DE" sz="1600" dirty="0" err="1">
                <a:latin typeface="Calibri" panose="020F0502020204030204" pitchFamily="34" charset="0"/>
                <a:cs typeface="Times New Roman" panose="02020603050405020304" pitchFamily="18" charset="0"/>
              </a:rPr>
              <a:t>vsengine</a:t>
            </a:r>
            <a:r>
              <a:rPr lang="de-DE" altLang="de-DE" sz="1600" dirty="0">
                <a:latin typeface="Calibri" panose="020F0502020204030204" pitchFamily="34" charset="0"/>
                <a:cs typeface="Times New Roman" panose="02020603050405020304" pitchFamily="18" charset="0"/>
              </a:rPr>
              <a:t>/</a:t>
            </a:r>
            <a:r>
              <a:rPr lang="de-DE" altLang="de-DE" sz="1600" dirty="0" err="1">
                <a:latin typeface="Calibri" panose="020F0502020204030204" pitchFamily="34" charset="0"/>
                <a:cs typeface="Times New Roman" panose="02020603050405020304" pitchFamily="18" charset="0"/>
              </a:rPr>
              <a:t>tra</a:t>
            </a:r>
            <a:r>
              <a:rPr lang="de-DE" altLang="de-DE" sz="1600" dirty="0">
                <a:latin typeface="Calibri" panose="020F0502020204030204" pitchFamily="34" charset="0"/>
                <a:cs typeface="Times New Roman" panose="02020603050405020304" pitchFamily="18" charset="0"/>
              </a:rPr>
              <a:t>/</a:t>
            </a:r>
            <a:r>
              <a:rPr lang="de-DE" altLang="de-DE" sz="1600" dirty="0" err="1">
                <a:latin typeface="Calibri" panose="020F0502020204030204" pitchFamily="34" charset="0"/>
                <a:cs typeface="Times New Roman" panose="02020603050405020304" pitchFamily="18" charset="0"/>
              </a:rPr>
              <a:t>vsc</a:t>
            </a:r>
            <a:r>
              <a:rPr lang="de-DE" altLang="de-DE" sz="1600" dirty="0">
                <a:latin typeface="Calibri" panose="020F0502020204030204" pitchFamily="34" charset="0"/>
                <a:cs typeface="Times New Roman" panose="02020603050405020304" pitchFamily="18" charset="0"/>
              </a:rPr>
              <a:t>/de/</a:t>
            </a:r>
            <a:r>
              <a:rPr lang="de-DE" altLang="de-DE" sz="1600" dirty="0" err="1">
                <a:latin typeface="Calibri" panose="020F0502020204030204" pitchFamily="34" charset="0"/>
                <a:cs typeface="Times New Roman" panose="02020603050405020304" pitchFamily="18" charset="0"/>
              </a:rPr>
              <a:t>ch</a:t>
            </a:r>
            <a:r>
              <a:rPr lang="de-DE" altLang="de-DE" sz="1600" dirty="0">
                <a:latin typeface="Calibri" panose="020F0502020204030204" pitchFamily="34" charset="0"/>
                <a:cs typeface="Times New Roman" panose="02020603050405020304" pitchFamily="18" charset="0"/>
              </a:rPr>
              <a:t>/4/cm/</a:t>
            </a:r>
            <a:r>
              <a:rPr lang="de-DE" altLang="de-DE" sz="1600" dirty="0" err="1">
                <a:latin typeface="Calibri" panose="020F0502020204030204" pitchFamily="34" charset="0"/>
                <a:cs typeface="Times New Roman" panose="02020603050405020304" pitchFamily="18" charset="0"/>
              </a:rPr>
              <a:t>chemmed.tra</a:t>
            </a:r>
            <a:r>
              <a:rPr lang="de-DE" altLang="de-DE" sz="1600" dirty="0">
                <a:latin typeface="Calibri" panose="020F0502020204030204" pitchFamily="34" charset="0"/>
                <a:cs typeface="Times New Roman" panose="02020603050405020304" pitchFamily="18" charset="0"/>
              </a:rPr>
              <a:t>/</a:t>
            </a:r>
            <a:r>
              <a:rPr lang="de-DE" altLang="de-DE" sz="1600" dirty="0" err="1">
                <a:latin typeface="Calibri" panose="020F0502020204030204" pitchFamily="34" charset="0"/>
                <a:cs typeface="Times New Roman" panose="02020603050405020304" pitchFamily="18" charset="0"/>
              </a:rPr>
              <a:t>Vlu</a:t>
            </a:r>
            <a:r>
              <a:rPr lang="de-DE" altLang="de-DE" sz="1600" dirty="0">
                <a:latin typeface="Calibri" panose="020F0502020204030204" pitchFamily="34" charset="0"/>
                <a:cs typeface="Times New Roman" panose="02020603050405020304" pitchFamily="18" charset="0"/>
              </a:rPr>
              <a:t>/</a:t>
            </a:r>
            <a:r>
              <a:rPr lang="de-DE" altLang="de-DE" sz="1600" dirty="0" err="1">
                <a:latin typeface="Calibri" panose="020F0502020204030204" pitchFamily="34" charset="0"/>
                <a:cs typeface="Times New Roman" panose="02020603050405020304" pitchFamily="18" charset="0"/>
              </a:rPr>
              <a:t>vsc</a:t>
            </a:r>
            <a:r>
              <a:rPr lang="de-DE" altLang="de-DE" sz="1600" dirty="0">
                <a:latin typeface="Calibri" panose="020F0502020204030204" pitchFamily="34" charset="0"/>
                <a:cs typeface="Times New Roman" panose="02020603050405020304" pitchFamily="18" charset="0"/>
              </a:rPr>
              <a:t>/de/</a:t>
            </a:r>
            <a:r>
              <a:rPr lang="de-DE" altLang="de-DE" sz="1600" dirty="0" err="1">
                <a:latin typeface="Calibri" panose="020F0502020204030204" pitchFamily="34" charset="0"/>
                <a:cs typeface="Times New Roman" panose="02020603050405020304" pitchFamily="18" charset="0"/>
              </a:rPr>
              <a:t>ch</a:t>
            </a:r>
            <a:r>
              <a:rPr lang="de-DE" altLang="de-DE" sz="1600" dirty="0">
                <a:latin typeface="Calibri" panose="020F0502020204030204" pitchFamily="34" charset="0"/>
                <a:cs typeface="Times New Roman" panose="02020603050405020304" pitchFamily="18" charset="0"/>
              </a:rPr>
              <a:t>/4/cm/</a:t>
            </a:r>
            <a:r>
              <a:rPr lang="de-DE" altLang="de-DE" sz="1600" dirty="0" err="1">
                <a:latin typeface="Calibri" panose="020F0502020204030204" pitchFamily="34" charset="0"/>
                <a:cs typeface="Times New Roman" panose="02020603050405020304" pitchFamily="18" charset="0"/>
              </a:rPr>
              <a:t>saeuren.vlu</a:t>
            </a:r>
            <a:r>
              <a:rPr lang="de-DE" altLang="de-DE" sz="1600" dirty="0">
                <a:latin typeface="Calibri" panose="020F0502020204030204" pitchFamily="34" charset="0"/>
                <a:cs typeface="Times New Roman" panose="02020603050405020304" pitchFamily="18" charset="0"/>
              </a:rPr>
              <a:t>/Page/</a:t>
            </a:r>
            <a:r>
              <a:rPr lang="de-DE" altLang="de-DE" sz="1600" dirty="0" err="1">
                <a:latin typeface="Calibri" panose="020F0502020204030204" pitchFamily="34" charset="0"/>
                <a:cs typeface="Times New Roman" panose="02020603050405020304" pitchFamily="18" charset="0"/>
              </a:rPr>
              <a:t>vsc</a:t>
            </a:r>
            <a:r>
              <a:rPr lang="de-DE" altLang="de-DE" sz="1600" dirty="0">
                <a:latin typeface="Calibri" panose="020F0502020204030204" pitchFamily="34" charset="0"/>
                <a:cs typeface="Times New Roman" panose="02020603050405020304" pitchFamily="18" charset="0"/>
              </a:rPr>
              <a:t>/de/</a:t>
            </a:r>
            <a:r>
              <a:rPr lang="de-DE" altLang="de-DE" sz="1600" dirty="0" err="1">
                <a:latin typeface="Calibri" panose="020F0502020204030204" pitchFamily="34" charset="0"/>
                <a:cs typeface="Times New Roman" panose="02020603050405020304" pitchFamily="18" charset="0"/>
              </a:rPr>
              <a:t>ch</a:t>
            </a:r>
            <a:r>
              <a:rPr lang="de-DE" altLang="de-DE" sz="1600" dirty="0">
                <a:latin typeface="Calibri" panose="020F0502020204030204" pitchFamily="34" charset="0"/>
                <a:cs typeface="Times New Roman" panose="02020603050405020304" pitchFamily="18" charset="0"/>
              </a:rPr>
              <a:t>/4/cm/</a:t>
            </a:r>
            <a:r>
              <a:rPr lang="de-DE" altLang="de-DE" sz="1600" dirty="0" err="1">
                <a:latin typeface="Calibri" panose="020F0502020204030204" pitchFamily="34" charset="0"/>
                <a:cs typeface="Times New Roman" panose="02020603050405020304" pitchFamily="18" charset="0"/>
              </a:rPr>
              <a:t>saeuren</a:t>
            </a:r>
            <a:r>
              <a:rPr lang="de-DE" altLang="de-DE" sz="1600" dirty="0">
                <a:latin typeface="Calibri" panose="020F0502020204030204" pitchFamily="34" charset="0"/>
                <a:cs typeface="Times New Roman" panose="02020603050405020304" pitchFamily="18" charset="0"/>
              </a:rPr>
              <a:t>/</a:t>
            </a:r>
            <a:r>
              <a:rPr lang="de-DE" altLang="de-DE" sz="1600" dirty="0" err="1">
                <a:latin typeface="Calibri" panose="020F0502020204030204" pitchFamily="34" charset="0"/>
                <a:cs typeface="Times New Roman" panose="02020603050405020304" pitchFamily="18" charset="0"/>
              </a:rPr>
              <a:t>eigenschaften.vscml.html</a:t>
            </a:r>
            <a:r>
              <a:rPr lang="de-DE" altLang="de-DE" sz="1600" dirty="0">
                <a:latin typeface="Calibri" panose="020F0502020204030204" pitchFamily="34" charset="0"/>
                <a:cs typeface="Times New Roman" panose="02020603050405020304" pitchFamily="18" charset="0"/>
              </a:rPr>
              <a:t> (last </a:t>
            </a:r>
            <a:r>
              <a:rPr lang="de-DE" altLang="de-DE" sz="1600" dirty="0" err="1">
                <a:latin typeface="Calibri" panose="020F0502020204030204" pitchFamily="34" charset="0"/>
                <a:cs typeface="Times New Roman" panose="02020603050405020304" pitchFamily="18" charset="0"/>
              </a:rPr>
              <a:t>accessed</a:t>
            </a:r>
            <a:r>
              <a:rPr lang="de-DE" altLang="de-DE" sz="1600" dirty="0">
                <a:latin typeface="Calibri" panose="020F0502020204030204" pitchFamily="34" charset="0"/>
                <a:cs typeface="Times New Roman" panose="02020603050405020304" pitchFamily="18" charset="0"/>
              </a:rPr>
              <a:t>: 17.07.2022)</a:t>
            </a:r>
          </a:p>
          <a:p>
            <a:pPr marL="457200" indent="-457200">
              <a:buFont typeface="+mj-lt"/>
              <a:buAutoNum type="arabicPeriod"/>
            </a:pPr>
            <a:r>
              <a:rPr lang="en-US" altLang="de-DE" sz="1600" dirty="0">
                <a:latin typeface="Calibri" panose="020F0502020204030204" pitchFamily="34" charset="0"/>
                <a:cs typeface="Times New Roman" panose="02020603050405020304" pitchFamily="18" charset="0"/>
              </a:rPr>
              <a:t>Cornelsen. </a:t>
            </a:r>
            <a:r>
              <a:rPr lang="en-US" altLang="de-DE" sz="1600" dirty="0" err="1">
                <a:latin typeface="Calibri" panose="020F0502020204030204" pitchFamily="34" charset="0"/>
                <a:cs typeface="Times New Roman" panose="02020603050405020304" pitchFamily="18" charset="0"/>
              </a:rPr>
              <a:t>Molekülbaukasten</a:t>
            </a:r>
            <a:r>
              <a:rPr lang="en-US" altLang="de-DE" sz="1600" dirty="0">
                <a:latin typeface="Calibri" panose="020F0502020204030204" pitchFamily="34" charset="0"/>
                <a:cs typeface="Times New Roman" panose="02020603050405020304" pitchFamily="18" charset="0"/>
              </a:rPr>
              <a:t> 1. https://</a:t>
            </a:r>
            <a:r>
              <a:rPr lang="en-US" altLang="de-DE" sz="1600" dirty="0" err="1">
                <a:latin typeface="Calibri" panose="020F0502020204030204" pitchFamily="34" charset="0"/>
                <a:cs typeface="Times New Roman" panose="02020603050405020304" pitchFamily="18" charset="0"/>
              </a:rPr>
              <a:t>cornelsen-experimenta.de</a:t>
            </a:r>
            <a:r>
              <a:rPr lang="en-US" altLang="de-DE" sz="1600" dirty="0">
                <a:latin typeface="Calibri" panose="020F0502020204030204" pitchFamily="34" charset="0"/>
                <a:cs typeface="Times New Roman" panose="02020603050405020304" pitchFamily="18" charset="0"/>
              </a:rPr>
              <a:t>/shop/de/</a:t>
            </a:r>
            <a:r>
              <a:rPr lang="en-US" altLang="de-DE" sz="1600" dirty="0" err="1">
                <a:latin typeface="Calibri" panose="020F0502020204030204" pitchFamily="34" charset="0"/>
                <a:cs typeface="Times New Roman" panose="02020603050405020304" pitchFamily="18" charset="0"/>
              </a:rPr>
              <a:t>Sekundarstufe</a:t>
            </a:r>
            <a:r>
              <a:rPr lang="en-US" altLang="de-DE" sz="1600" dirty="0">
                <a:latin typeface="Calibri" panose="020F0502020204030204" pitchFamily="34" charset="0"/>
                <a:cs typeface="Times New Roman" panose="02020603050405020304" pitchFamily="18" charset="0"/>
              </a:rPr>
              <a:t>/</a:t>
            </a:r>
            <a:r>
              <a:rPr lang="en-US" altLang="de-DE" sz="1600" dirty="0" err="1">
                <a:latin typeface="Calibri" panose="020F0502020204030204" pitchFamily="34" charset="0"/>
                <a:cs typeface="Times New Roman" panose="02020603050405020304" pitchFamily="18" charset="0"/>
              </a:rPr>
              <a:t>Chemie</a:t>
            </a:r>
            <a:r>
              <a:rPr lang="en-US" altLang="de-DE" sz="1600" dirty="0">
                <a:latin typeface="Calibri" panose="020F0502020204030204" pitchFamily="34" charset="0"/>
                <a:cs typeface="Times New Roman" panose="02020603050405020304" pitchFamily="18" charset="0"/>
              </a:rPr>
              <a:t>/Molekülmodelle%20und%20Periodensystem/18474-Molekülbaukasten+1.html (last accessed: 17.07.2022)</a:t>
            </a:r>
          </a:p>
          <a:p>
            <a:pPr marL="457200" indent="-457200">
              <a:buFont typeface="+mj-lt"/>
              <a:buAutoNum type="arabicPeriod"/>
            </a:pPr>
            <a:r>
              <a:rPr lang="en-US" sz="1600" dirty="0">
                <a:latin typeface="Calibri" panose="020F0502020204030204" pitchFamily="34" charset="0"/>
                <a:cs typeface="Times New Roman" panose="02020603050405020304" pitchFamily="18" charset="0"/>
              </a:rPr>
              <a:t>Csikszentmihalyi, M. (1990). </a:t>
            </a:r>
            <a:r>
              <a:rPr lang="en-US" sz="1600" dirty="0" err="1">
                <a:latin typeface="Calibri" panose="020F0502020204030204" pitchFamily="34" charset="0"/>
                <a:cs typeface="Times New Roman" panose="02020603050405020304" pitchFamily="18" charset="0"/>
              </a:rPr>
              <a:t>Flow:The</a:t>
            </a:r>
            <a:r>
              <a:rPr lang="en-US" sz="1600" dirty="0">
                <a:latin typeface="Calibri" panose="020F0502020204030204" pitchFamily="34" charset="0"/>
                <a:cs typeface="Times New Roman" panose="02020603050405020304" pitchFamily="18" charset="0"/>
              </a:rPr>
              <a:t> Psychology of Optimal Experience. </a:t>
            </a:r>
            <a:endParaRPr lang="de-DE" sz="1600" dirty="0">
              <a:latin typeface="Calibri" panose="020F0502020204030204" pitchFamily="34" charset="0"/>
              <a:cs typeface="Times New Roman" panose="02020603050405020304" pitchFamily="18" charset="0"/>
            </a:endParaRPr>
          </a:p>
          <a:p>
            <a:pPr marL="457200" indent="-457200">
              <a:buFont typeface="+mj-lt"/>
              <a:buAutoNum type="arabicPeriod"/>
            </a:pPr>
            <a:r>
              <a:rPr lang="en-US" altLang="de-DE" sz="1600" dirty="0" err="1">
                <a:latin typeface="Calibri" panose="020F0502020204030204" pitchFamily="34" charset="0"/>
                <a:cs typeface="Times New Roman" panose="02020603050405020304" pitchFamily="18" charset="0"/>
              </a:rPr>
              <a:t>gamewheel</a:t>
            </a:r>
            <a:r>
              <a:rPr lang="en-US" altLang="de-DE" sz="1600" dirty="0">
                <a:latin typeface="Calibri" panose="020F0502020204030204" pitchFamily="34" charset="0"/>
                <a:cs typeface="Times New Roman" panose="02020603050405020304" pitchFamily="18" charset="0"/>
              </a:rPr>
              <a:t>. (12.07.2016). Trending News about Augmented Reality Games -Pokémon Go. https://</a:t>
            </a:r>
            <a:r>
              <a:rPr lang="en-US" altLang="de-DE" sz="1600" dirty="0" err="1">
                <a:latin typeface="Calibri" panose="020F0502020204030204" pitchFamily="34" charset="0"/>
                <a:cs typeface="Times New Roman" panose="02020603050405020304" pitchFamily="18" charset="0"/>
              </a:rPr>
              <a:t>www.gamewheel.com</a:t>
            </a:r>
            <a:r>
              <a:rPr lang="en-US" altLang="de-DE" sz="1600" dirty="0">
                <a:latin typeface="Calibri" panose="020F0502020204030204" pitchFamily="34" charset="0"/>
                <a:cs typeface="Times New Roman" panose="02020603050405020304" pitchFamily="18" charset="0"/>
              </a:rPr>
              <a:t>/</a:t>
            </a:r>
            <a:r>
              <a:rPr lang="en-US" altLang="de-DE" sz="1600" dirty="0" err="1">
                <a:latin typeface="Calibri" panose="020F0502020204030204" pitchFamily="34" charset="0"/>
                <a:cs typeface="Times New Roman" panose="02020603050405020304" pitchFamily="18" charset="0"/>
              </a:rPr>
              <a:t>pokemon</a:t>
            </a:r>
            <a:r>
              <a:rPr lang="en-US" altLang="de-DE" sz="1600" dirty="0">
                <a:latin typeface="Calibri" panose="020F0502020204030204" pitchFamily="34" charset="0"/>
                <a:cs typeface="Times New Roman" panose="02020603050405020304" pitchFamily="18" charset="0"/>
              </a:rPr>
              <a:t>-go-</a:t>
            </a:r>
            <a:r>
              <a:rPr lang="en-US" altLang="de-DE" sz="1600" dirty="0" err="1">
                <a:latin typeface="Calibri" panose="020F0502020204030204" pitchFamily="34" charset="0"/>
                <a:cs typeface="Times New Roman" panose="02020603050405020304" pitchFamily="18" charset="0"/>
              </a:rPr>
              <a:t>ar</a:t>
            </a:r>
            <a:r>
              <a:rPr lang="en-US" altLang="de-DE" sz="1600" dirty="0">
                <a:latin typeface="Calibri" panose="020F0502020204030204" pitchFamily="34" charset="0"/>
                <a:cs typeface="Times New Roman" panose="02020603050405020304" pitchFamily="18" charset="0"/>
              </a:rPr>
              <a:t>-game/ (last accessed: 17.07.2022)</a:t>
            </a:r>
          </a:p>
          <a:p>
            <a:pPr marL="457200" indent="-457200">
              <a:buFont typeface="+mj-lt"/>
              <a:buAutoNum type="arabicPeriod"/>
            </a:pPr>
            <a:r>
              <a:rPr lang="en-US" altLang="de-DE" sz="1600" dirty="0">
                <a:latin typeface="Calibri" panose="020F0502020204030204" pitchFamily="34" charset="0"/>
                <a:cs typeface="Times New Roman" panose="02020603050405020304" pitchFamily="18" charset="0"/>
              </a:rPr>
              <a:t>Gourley, L. (05.11.2020). Harness the Power of Augmented Reality Glasses. Retrieved from https://</a:t>
            </a:r>
            <a:r>
              <a:rPr lang="en-US" altLang="de-DE" sz="1600" dirty="0" err="1">
                <a:latin typeface="Calibri" panose="020F0502020204030204" pitchFamily="34" charset="0"/>
                <a:cs typeface="Times New Roman" panose="02020603050405020304" pitchFamily="18" charset="0"/>
              </a:rPr>
              <a:t>www.ptc.com</a:t>
            </a:r>
            <a:r>
              <a:rPr lang="en-US" altLang="de-DE" sz="1600" dirty="0">
                <a:latin typeface="Calibri" panose="020F0502020204030204" pitchFamily="34" charset="0"/>
                <a:cs typeface="Times New Roman" panose="02020603050405020304" pitchFamily="18" charset="0"/>
              </a:rPr>
              <a:t>/</a:t>
            </a:r>
            <a:r>
              <a:rPr lang="en-US" altLang="de-DE" sz="1600" dirty="0" err="1">
                <a:latin typeface="Calibri" panose="020F0502020204030204" pitchFamily="34" charset="0"/>
                <a:cs typeface="Times New Roman" panose="02020603050405020304" pitchFamily="18" charset="0"/>
              </a:rPr>
              <a:t>en</a:t>
            </a:r>
            <a:r>
              <a:rPr lang="en-US" altLang="de-DE" sz="1600" dirty="0">
                <a:latin typeface="Calibri" panose="020F0502020204030204" pitchFamily="34" charset="0"/>
                <a:cs typeface="Times New Roman" panose="02020603050405020304" pitchFamily="18" charset="0"/>
              </a:rPr>
              <a:t>/blogs/</a:t>
            </a:r>
            <a:r>
              <a:rPr lang="en-US" altLang="de-DE" sz="1600" dirty="0" err="1">
                <a:latin typeface="Calibri" panose="020F0502020204030204" pitchFamily="34" charset="0"/>
                <a:cs typeface="Times New Roman" panose="02020603050405020304" pitchFamily="18" charset="0"/>
              </a:rPr>
              <a:t>ar</a:t>
            </a:r>
            <a:r>
              <a:rPr lang="en-US" altLang="de-DE" sz="1600" dirty="0">
                <a:latin typeface="Calibri" panose="020F0502020204030204" pitchFamily="34" charset="0"/>
                <a:cs typeface="Times New Roman" panose="02020603050405020304" pitchFamily="18" charset="0"/>
              </a:rPr>
              <a:t>/the-power-of-augmented-reality-glasses (last accessed: 17.07.2022)</a:t>
            </a:r>
            <a:endParaRPr lang="en-US" altLang="de-DE" sz="1600" dirty="0">
              <a:latin typeface="Arial" panose="020B0604020202020204" pitchFamily="34" charset="0"/>
            </a:endParaRPr>
          </a:p>
        </p:txBody>
      </p:sp>
      <p:sp>
        <p:nvSpPr>
          <p:cNvPr id="4" name="Fußzeilenplatzhalter 3"/>
          <p:cNvSpPr>
            <a:spLocks noGrp="1"/>
          </p:cNvSpPr>
          <p:nvPr>
            <p:ph type="ftr" sz="quarter" idx="11"/>
          </p:nvPr>
        </p:nvSpPr>
        <p:spPr/>
        <p:txBody>
          <a:bodyPr/>
          <a:lstStyle/>
          <a:p>
            <a:r>
              <a:rPr lang="de-DE">
                <a:latin typeface="Arial"/>
                <a:cs typeface="Arial"/>
              </a:rPr>
              <a:t>Laura </a:t>
            </a:r>
            <a:r>
              <a:rPr lang="de-DE" err="1">
                <a:latin typeface="Arial"/>
                <a:cs typeface="Arial"/>
              </a:rPr>
              <a:t>Xourgias</a:t>
            </a:r>
            <a:r>
              <a:rPr lang="de-DE">
                <a:latin typeface="Arial"/>
                <a:cs typeface="Arial"/>
              </a:rPr>
              <a:t>: AR in Chemistry Education</a:t>
            </a:r>
            <a:endParaRPr lang="de-DE">
              <a:cs typeface="Arial"/>
            </a:endParaRPr>
          </a:p>
        </p:txBody>
      </p:sp>
      <p:sp>
        <p:nvSpPr>
          <p:cNvPr id="5" name="Foliennummernplatzhalter 4"/>
          <p:cNvSpPr>
            <a:spLocks noGrp="1"/>
          </p:cNvSpPr>
          <p:nvPr>
            <p:ph type="sldNum" sz="quarter" idx="12"/>
          </p:nvPr>
        </p:nvSpPr>
        <p:spPr/>
        <p:txBody>
          <a:bodyPr/>
          <a:lstStyle/>
          <a:p>
            <a:fld id="{DA5F8C94-1FE7-4B98-885D-30951FE77ADD}" type="slidenum">
              <a:rPr lang="de-DE" smtClean="0"/>
              <a:pPr/>
              <a:t>19</a:t>
            </a:fld>
            <a:endParaRPr lang="de-DE"/>
          </a:p>
        </p:txBody>
      </p:sp>
    </p:spTree>
    <p:extLst>
      <p:ext uri="{BB962C8B-B14F-4D97-AF65-F5344CB8AC3E}">
        <p14:creationId xmlns:p14="http://schemas.microsoft.com/office/powerpoint/2010/main" val="26094215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6" descr="Ein Bild, das Text, Gras, draußen, Baum enthält.&#10;&#10;Beschreibung automatisch generiert.">
            <a:extLst>
              <a:ext uri="{FF2B5EF4-FFF2-40B4-BE49-F238E27FC236}">
                <a16:creationId xmlns:a16="http://schemas.microsoft.com/office/drawing/2014/main" id="{9556491F-DB97-9029-69D8-95B47628E573}"/>
              </a:ext>
            </a:extLst>
          </p:cNvPr>
          <p:cNvPicPr>
            <a:picLocks noGrp="1" noChangeAspect="1"/>
          </p:cNvPicPr>
          <p:nvPr>
            <p:ph sz="half" idx="2"/>
          </p:nvPr>
        </p:nvPicPr>
        <p:blipFill rotWithShape="1">
          <a:blip r:embed="rId3"/>
          <a:srcRect l="33670" r="337" b="568"/>
          <a:stretch/>
        </p:blipFill>
        <p:spPr>
          <a:xfrm>
            <a:off x="5132294" y="1298821"/>
            <a:ext cx="3586423" cy="3198055"/>
          </a:xfrm>
        </p:spPr>
      </p:pic>
      <p:sp>
        <p:nvSpPr>
          <p:cNvPr id="2" name="Titel 1"/>
          <p:cNvSpPr>
            <a:spLocks noGrp="1"/>
          </p:cNvSpPr>
          <p:nvPr>
            <p:ph type="title"/>
          </p:nvPr>
        </p:nvSpPr>
        <p:spPr>
          <a:xfrm>
            <a:off x="508000" y="698400"/>
            <a:ext cx="8128000" cy="609600"/>
          </a:xfrm>
        </p:spPr>
        <p:txBody>
          <a:bodyPr wrap="square" anchor="b">
            <a:normAutofit/>
          </a:bodyPr>
          <a:lstStyle/>
          <a:p>
            <a:r>
              <a:rPr lang="de-DE" dirty="0" err="1">
                <a:ea typeface="ＭＳ Ｐゴシック"/>
              </a:rPr>
              <a:t>Augmented</a:t>
            </a:r>
            <a:r>
              <a:rPr lang="de-DE" dirty="0">
                <a:ea typeface="ＭＳ Ｐゴシック"/>
              </a:rPr>
              <a:t> Reality</a:t>
            </a:r>
          </a:p>
        </p:txBody>
      </p:sp>
      <p:pic>
        <p:nvPicPr>
          <p:cNvPr id="3" name="Grafik 5" descr="Ein Bild, das Person, drinnen enthält.&#10;&#10;Beschreibung automatisch generiert.">
            <a:extLst>
              <a:ext uri="{FF2B5EF4-FFF2-40B4-BE49-F238E27FC236}">
                <a16:creationId xmlns:a16="http://schemas.microsoft.com/office/drawing/2014/main" id="{11115009-3469-5B0C-4ABB-D300F400131B}"/>
              </a:ext>
            </a:extLst>
          </p:cNvPr>
          <p:cNvPicPr>
            <a:picLocks noGrp="1" noChangeAspect="1"/>
          </p:cNvPicPr>
          <p:nvPr>
            <p:ph sz="half" idx="1"/>
          </p:nvPr>
        </p:nvPicPr>
        <p:blipFill rotWithShape="1">
          <a:blip r:embed="rId4"/>
          <a:srcRect l="31459" r="22634"/>
          <a:stretch/>
        </p:blipFill>
        <p:spPr>
          <a:xfrm>
            <a:off x="467659" y="1411941"/>
            <a:ext cx="3423024" cy="3738283"/>
          </a:xfrm>
          <a:noFill/>
        </p:spPr>
      </p:pic>
      <p:sp>
        <p:nvSpPr>
          <p:cNvPr id="4" name="Fußzeilenplatzhalter 3"/>
          <p:cNvSpPr>
            <a:spLocks noGrp="1"/>
          </p:cNvSpPr>
          <p:nvPr>
            <p:ph type="ftr" sz="quarter" idx="11"/>
          </p:nvPr>
        </p:nvSpPr>
        <p:spPr>
          <a:xfrm>
            <a:off x="2590800" y="6501600"/>
            <a:ext cx="3962400" cy="304800"/>
          </a:xfrm>
        </p:spPr>
        <p:txBody>
          <a:bodyPr wrap="square" anchor="ctr">
            <a:normAutofit/>
          </a:bodyPr>
          <a:lstStyle/>
          <a:p>
            <a:pPr>
              <a:spcAft>
                <a:spcPts val="600"/>
              </a:spcAft>
            </a:pPr>
            <a:r>
              <a:rPr lang="de-DE"/>
              <a:t>Laura </a:t>
            </a:r>
            <a:r>
              <a:rPr lang="de-DE" err="1"/>
              <a:t>Xourgias</a:t>
            </a:r>
            <a:r>
              <a:rPr lang="de-DE"/>
              <a:t>: AR in Chemistry Education</a:t>
            </a:r>
          </a:p>
        </p:txBody>
      </p:sp>
      <p:sp>
        <p:nvSpPr>
          <p:cNvPr id="5" name="Foliennummernplatzhalter 4"/>
          <p:cNvSpPr>
            <a:spLocks noGrp="1"/>
          </p:cNvSpPr>
          <p:nvPr>
            <p:ph type="sldNum" sz="quarter" idx="12"/>
          </p:nvPr>
        </p:nvSpPr>
        <p:spPr>
          <a:xfrm>
            <a:off x="6731000" y="6501600"/>
            <a:ext cx="1905000" cy="304800"/>
          </a:xfrm>
        </p:spPr>
        <p:txBody>
          <a:bodyPr wrap="square" anchor="ctr">
            <a:normAutofit/>
          </a:bodyPr>
          <a:lstStyle/>
          <a:p>
            <a:pPr>
              <a:spcAft>
                <a:spcPts val="600"/>
              </a:spcAft>
            </a:pPr>
            <a:fld id="{DA5F8C94-1FE7-4B98-885D-30951FE77ADD}" type="slidenum">
              <a:rPr lang="de-DE" smtClean="0"/>
              <a:pPr>
                <a:spcAft>
                  <a:spcPts val="600"/>
                </a:spcAft>
              </a:pPr>
              <a:t>2</a:t>
            </a:fld>
            <a:endParaRPr lang="de-DE"/>
          </a:p>
        </p:txBody>
      </p:sp>
      <p:pic>
        <p:nvPicPr>
          <p:cNvPr id="9" name="Grafik 8" descr="Ein Bild, das Text, Straße, Weg, Szene enthält.&#10;&#10;Automatisch generierte Beschreibung">
            <a:extLst>
              <a:ext uri="{FF2B5EF4-FFF2-40B4-BE49-F238E27FC236}">
                <a16:creationId xmlns:a16="http://schemas.microsoft.com/office/drawing/2014/main" id="{6B5BD24C-72A9-6AC7-66F8-C638CF981D28}"/>
              </a:ext>
            </a:extLst>
          </p:cNvPr>
          <p:cNvPicPr>
            <a:picLocks noChangeAspect="1"/>
          </p:cNvPicPr>
          <p:nvPr/>
        </p:nvPicPr>
        <p:blipFill rotWithShape="1">
          <a:blip r:embed="rId5">
            <a:extLst>
              <a:ext uri="{28A0092B-C50C-407E-A947-70E740481C1C}">
                <a14:useLocalDpi xmlns:a14="http://schemas.microsoft.com/office/drawing/2010/main" val="0"/>
              </a:ext>
            </a:extLst>
          </a:blip>
          <a:srcRect b="4825"/>
          <a:stretch/>
        </p:blipFill>
        <p:spPr>
          <a:xfrm>
            <a:off x="2654299" y="3703899"/>
            <a:ext cx="4152671" cy="2626302"/>
          </a:xfrm>
          <a:prstGeom prst="rect">
            <a:avLst/>
          </a:prstGeom>
        </p:spPr>
      </p:pic>
    </p:spTree>
    <p:extLst>
      <p:ext uri="{BB962C8B-B14F-4D97-AF65-F5344CB8AC3E}">
        <p14:creationId xmlns:p14="http://schemas.microsoft.com/office/powerpoint/2010/main" val="37808303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List </a:t>
            </a:r>
            <a:r>
              <a:rPr lang="de-DE" dirty="0" err="1"/>
              <a:t>of</a:t>
            </a:r>
            <a:r>
              <a:rPr lang="de-DE" dirty="0"/>
              <a:t> References</a:t>
            </a:r>
          </a:p>
        </p:txBody>
      </p:sp>
      <p:sp>
        <p:nvSpPr>
          <p:cNvPr id="3" name="Inhaltsplatzhalter 2"/>
          <p:cNvSpPr>
            <a:spLocks noGrp="1"/>
          </p:cNvSpPr>
          <p:nvPr>
            <p:ph idx="1"/>
          </p:nvPr>
        </p:nvSpPr>
        <p:spPr/>
        <p:txBody>
          <a:bodyPr/>
          <a:lstStyle/>
          <a:p>
            <a:pPr>
              <a:buFont typeface="+mj-lt"/>
              <a:buAutoNum type="arabicPeriod" startAt="7"/>
            </a:pPr>
            <a:r>
              <a:rPr lang="en-US" altLang="de-DE" sz="1600" dirty="0" err="1">
                <a:latin typeface="Calibri" panose="020F0502020204030204" pitchFamily="34" charset="0"/>
                <a:cs typeface="Times New Roman" panose="02020603050405020304" pitchFamily="18" charset="0"/>
              </a:rPr>
              <a:t>Jmol</a:t>
            </a:r>
            <a:r>
              <a:rPr lang="en-US" altLang="de-DE" sz="1600" dirty="0">
                <a:latin typeface="Calibri" panose="020F0502020204030204" pitchFamily="34" charset="0"/>
                <a:cs typeface="Times New Roman" panose="02020603050405020304" pitchFamily="18" charset="0"/>
              </a:rPr>
              <a:t>. (18.07.2022). </a:t>
            </a:r>
            <a:r>
              <a:rPr lang="en-US" altLang="de-DE" sz="1600" dirty="0" err="1">
                <a:latin typeface="Calibri" panose="020F0502020204030204" pitchFamily="34" charset="0"/>
                <a:cs typeface="Times New Roman" panose="02020603050405020304" pitchFamily="18" charset="0"/>
              </a:rPr>
              <a:t>Jmol</a:t>
            </a:r>
            <a:r>
              <a:rPr lang="en-US" altLang="de-DE" sz="1600" dirty="0">
                <a:latin typeface="Calibri" panose="020F0502020204030204" pitchFamily="34" charset="0"/>
                <a:cs typeface="Times New Roman" panose="02020603050405020304" pitchFamily="18" charset="0"/>
              </a:rPr>
              <a:t>: an open-source Java viewer for chemical structures in 3D. Retrieved from http://</a:t>
            </a:r>
            <a:r>
              <a:rPr lang="en-US" altLang="de-DE" sz="1600" dirty="0" err="1">
                <a:latin typeface="Calibri" panose="020F0502020204030204" pitchFamily="34" charset="0"/>
                <a:cs typeface="Times New Roman" panose="02020603050405020304" pitchFamily="18" charset="0"/>
              </a:rPr>
              <a:t>jmol.sourceforge.net</a:t>
            </a:r>
            <a:r>
              <a:rPr lang="en-US" altLang="de-DE" sz="1600" dirty="0">
                <a:latin typeface="Calibri" panose="020F0502020204030204" pitchFamily="34" charset="0"/>
                <a:cs typeface="Times New Roman" panose="02020603050405020304" pitchFamily="18" charset="0"/>
              </a:rPr>
              <a:t> (last accessed: 17.07.2022)</a:t>
            </a:r>
          </a:p>
          <a:p>
            <a:pPr marL="457200" indent="-457200">
              <a:buFont typeface="+mj-lt"/>
              <a:buAutoNum type="arabicPeriod" startAt="7"/>
            </a:pPr>
            <a:r>
              <a:rPr lang="en-US" altLang="de-DE" sz="1600" dirty="0">
                <a:latin typeface="Calibri" panose="020F0502020204030204" pitchFamily="34" charset="0"/>
                <a:cs typeface="Times New Roman" panose="02020603050405020304" pitchFamily="18" charset="0"/>
              </a:rPr>
              <a:t>Bridger, G. (19.02.2016). BMW’s Latest Head Up Display https://</a:t>
            </a:r>
            <a:r>
              <a:rPr lang="en-US" altLang="de-DE" sz="1600" dirty="0" err="1">
                <a:latin typeface="Calibri" panose="020F0502020204030204" pitchFamily="34" charset="0"/>
                <a:cs typeface="Times New Roman" panose="02020603050405020304" pitchFamily="18" charset="0"/>
              </a:rPr>
              <a:t>www.bimmerfile.com</a:t>
            </a:r>
            <a:r>
              <a:rPr lang="en-US" altLang="de-DE" sz="1600" dirty="0">
                <a:latin typeface="Calibri" panose="020F0502020204030204" pitchFamily="34" charset="0"/>
                <a:cs typeface="Times New Roman" panose="02020603050405020304" pitchFamily="18" charset="0"/>
              </a:rPr>
              <a:t>/2016/02/19/</a:t>
            </a:r>
            <a:r>
              <a:rPr lang="en-US" altLang="de-DE" sz="1600" dirty="0" err="1">
                <a:latin typeface="Calibri" panose="020F0502020204030204" pitchFamily="34" charset="0"/>
                <a:cs typeface="Times New Roman" panose="02020603050405020304" pitchFamily="18" charset="0"/>
              </a:rPr>
              <a:t>bmws</a:t>
            </a:r>
            <a:r>
              <a:rPr lang="en-US" altLang="de-DE" sz="1600" dirty="0">
                <a:latin typeface="Calibri" panose="020F0502020204030204" pitchFamily="34" charset="0"/>
                <a:cs typeface="Times New Roman" panose="02020603050405020304" pitchFamily="18" charset="0"/>
              </a:rPr>
              <a:t>-latest-heads-up-display/ (last accessed: 20.07.2022)</a:t>
            </a:r>
          </a:p>
        </p:txBody>
      </p:sp>
      <p:sp>
        <p:nvSpPr>
          <p:cNvPr id="4" name="Fußzeilenplatzhalter 3"/>
          <p:cNvSpPr>
            <a:spLocks noGrp="1"/>
          </p:cNvSpPr>
          <p:nvPr>
            <p:ph type="ftr" sz="quarter" idx="11"/>
          </p:nvPr>
        </p:nvSpPr>
        <p:spPr/>
        <p:txBody>
          <a:bodyPr/>
          <a:lstStyle/>
          <a:p>
            <a:r>
              <a:rPr lang="de-DE">
                <a:latin typeface="Arial"/>
                <a:cs typeface="Arial"/>
              </a:rPr>
              <a:t>Laura </a:t>
            </a:r>
            <a:r>
              <a:rPr lang="de-DE" err="1">
                <a:latin typeface="Arial"/>
                <a:cs typeface="Arial"/>
              </a:rPr>
              <a:t>Xourgias</a:t>
            </a:r>
            <a:r>
              <a:rPr lang="de-DE">
                <a:latin typeface="Arial"/>
                <a:cs typeface="Arial"/>
              </a:rPr>
              <a:t>: AR in Chemistry Education</a:t>
            </a:r>
            <a:endParaRPr lang="de-DE">
              <a:cs typeface="Arial"/>
            </a:endParaRPr>
          </a:p>
        </p:txBody>
      </p:sp>
      <p:sp>
        <p:nvSpPr>
          <p:cNvPr id="5" name="Foliennummernplatzhalter 4"/>
          <p:cNvSpPr>
            <a:spLocks noGrp="1"/>
          </p:cNvSpPr>
          <p:nvPr>
            <p:ph type="sldNum" sz="quarter" idx="12"/>
          </p:nvPr>
        </p:nvSpPr>
        <p:spPr/>
        <p:txBody>
          <a:bodyPr/>
          <a:lstStyle/>
          <a:p>
            <a:fld id="{DA5F8C94-1FE7-4B98-885D-30951FE77ADD}" type="slidenum">
              <a:rPr lang="de-DE" smtClean="0"/>
              <a:pPr/>
              <a:t>20</a:t>
            </a:fld>
            <a:endParaRPr lang="de-DE"/>
          </a:p>
        </p:txBody>
      </p:sp>
    </p:spTree>
    <p:extLst>
      <p:ext uri="{BB962C8B-B14F-4D97-AF65-F5344CB8AC3E}">
        <p14:creationId xmlns:p14="http://schemas.microsoft.com/office/powerpoint/2010/main" val="16532596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ea typeface="ＭＳ Ｐゴシック"/>
              </a:rPr>
              <a:t>Why</a:t>
            </a:r>
            <a:r>
              <a:rPr lang="de-DE" dirty="0">
                <a:ea typeface="ＭＳ Ｐゴシック"/>
              </a:rPr>
              <a:t> Chemistry?</a:t>
            </a:r>
          </a:p>
        </p:txBody>
      </p:sp>
      <p:sp>
        <p:nvSpPr>
          <p:cNvPr id="12" name="Inhaltsplatzhalter 11">
            <a:extLst>
              <a:ext uri="{FF2B5EF4-FFF2-40B4-BE49-F238E27FC236}">
                <a16:creationId xmlns:a16="http://schemas.microsoft.com/office/drawing/2014/main" id="{7E45297E-FE69-DFE8-0C02-878779DBCEC7}"/>
              </a:ext>
            </a:extLst>
          </p:cNvPr>
          <p:cNvSpPr>
            <a:spLocks noGrp="1"/>
          </p:cNvSpPr>
          <p:nvPr>
            <p:ph sz="half" idx="1"/>
          </p:nvPr>
        </p:nvSpPr>
        <p:spPr>
          <a:xfrm>
            <a:off x="507999" y="1637400"/>
            <a:ext cx="5179367" cy="4534800"/>
          </a:xfrm>
        </p:spPr>
        <p:txBody>
          <a:bodyPr/>
          <a:lstStyle/>
          <a:p>
            <a:r>
              <a:rPr lang="de-DE" dirty="0" err="1">
                <a:ea typeface="ＭＳ Ｐゴシック"/>
              </a:rPr>
              <a:t>Molecular</a:t>
            </a:r>
            <a:r>
              <a:rPr lang="de-DE" dirty="0">
                <a:ea typeface="ＭＳ Ｐゴシック"/>
              </a:rPr>
              <a:t> </a:t>
            </a:r>
            <a:r>
              <a:rPr lang="de-DE" dirty="0" err="1">
                <a:ea typeface="ＭＳ Ｐゴシック"/>
              </a:rPr>
              <a:t>level</a:t>
            </a:r>
            <a:r>
              <a:rPr lang="de-DE" dirty="0">
                <a:ea typeface="ＭＳ Ｐゴシック"/>
              </a:rPr>
              <a:t> </a:t>
            </a:r>
            <a:r>
              <a:rPr lang="de-DE" dirty="0" err="1">
                <a:ea typeface="ＭＳ Ｐゴシック"/>
              </a:rPr>
              <a:t>is</a:t>
            </a:r>
            <a:r>
              <a:rPr lang="de-DE" dirty="0">
                <a:ea typeface="ＭＳ Ｐゴシック"/>
              </a:rPr>
              <a:t> </a:t>
            </a:r>
            <a:r>
              <a:rPr lang="de-DE" dirty="0" err="1">
                <a:ea typeface="ＭＳ Ｐゴシック"/>
              </a:rPr>
              <a:t>hard</a:t>
            </a:r>
            <a:r>
              <a:rPr lang="de-DE" dirty="0">
                <a:ea typeface="ＭＳ Ｐゴシック"/>
              </a:rPr>
              <a:t> </a:t>
            </a:r>
            <a:r>
              <a:rPr lang="de-DE" dirty="0" err="1">
                <a:ea typeface="ＭＳ Ｐゴシック"/>
              </a:rPr>
              <a:t>to</a:t>
            </a:r>
            <a:r>
              <a:rPr lang="de-DE" dirty="0">
                <a:ea typeface="ＭＳ Ｐゴシック"/>
              </a:rPr>
              <a:t> </a:t>
            </a:r>
            <a:r>
              <a:rPr lang="de-DE" dirty="0" err="1">
                <a:ea typeface="ＭＳ Ｐゴシック"/>
              </a:rPr>
              <a:t>visualize</a:t>
            </a:r>
            <a:endParaRPr lang="de-DE" dirty="0">
              <a:ea typeface="ＭＳ Ｐゴシック"/>
            </a:endParaRPr>
          </a:p>
          <a:p>
            <a:r>
              <a:rPr lang="de-DE" dirty="0" err="1">
                <a:ea typeface="ＭＳ Ｐゴシック"/>
              </a:rPr>
              <a:t>Only</a:t>
            </a:r>
            <a:r>
              <a:rPr lang="de-DE" dirty="0">
                <a:ea typeface="ＭＳ Ｐゴシック"/>
              </a:rPr>
              <a:t> </a:t>
            </a:r>
            <a:r>
              <a:rPr lang="de-DE" dirty="0" err="1">
                <a:ea typeface="ＭＳ Ｐゴシック"/>
              </a:rPr>
              <a:t>result</a:t>
            </a:r>
            <a:r>
              <a:rPr lang="de-DE" dirty="0">
                <a:ea typeface="ＭＳ Ｐゴシック"/>
              </a:rPr>
              <a:t> </a:t>
            </a:r>
            <a:r>
              <a:rPr lang="de-DE" dirty="0" err="1">
                <a:ea typeface="ＭＳ Ｐゴシック"/>
              </a:rPr>
              <a:t>is</a:t>
            </a:r>
            <a:r>
              <a:rPr lang="de-DE" dirty="0">
                <a:ea typeface="ＭＳ Ｐゴシック"/>
              </a:rPr>
              <a:t> </a:t>
            </a:r>
            <a:r>
              <a:rPr lang="de-DE" dirty="0" err="1">
                <a:ea typeface="ＭＳ Ｐゴシック"/>
              </a:rPr>
              <a:t>visual</a:t>
            </a:r>
            <a:r>
              <a:rPr lang="de-DE" dirty="0">
                <a:ea typeface="ＭＳ Ｐゴシック"/>
              </a:rPr>
              <a:t>, but not </a:t>
            </a:r>
            <a:r>
              <a:rPr lang="de-DE" dirty="0" err="1">
                <a:ea typeface="ＭＳ Ｐゴシック"/>
              </a:rPr>
              <a:t>reaction</a:t>
            </a:r>
            <a:endParaRPr lang="en-US" dirty="0">
              <a:ea typeface="ＭＳ Ｐゴシック"/>
              <a:cs typeface="Arial"/>
            </a:endParaRPr>
          </a:p>
          <a:p>
            <a:endParaRPr lang="de-DE" dirty="0">
              <a:ea typeface="ＭＳ Ｐゴシック"/>
            </a:endParaRPr>
          </a:p>
          <a:p>
            <a:r>
              <a:rPr lang="de-DE" dirty="0">
                <a:ea typeface="ＭＳ Ｐゴシック"/>
              </a:rPr>
              <a:t>Chemistry </a:t>
            </a:r>
            <a:r>
              <a:rPr lang="de-DE" dirty="0" err="1">
                <a:ea typeface="ＭＳ Ｐゴシック"/>
              </a:rPr>
              <a:t>lessons</a:t>
            </a:r>
            <a:r>
              <a:rPr lang="de-DE" dirty="0">
                <a:ea typeface="ＭＳ Ｐゴシック"/>
              </a:rPr>
              <a:t> </a:t>
            </a:r>
            <a:r>
              <a:rPr lang="de-DE" dirty="0" err="1">
                <a:ea typeface="ＭＳ Ｐゴシック"/>
              </a:rPr>
              <a:t>have</a:t>
            </a:r>
            <a:r>
              <a:rPr lang="de-DE" dirty="0">
                <a:ea typeface="ＭＳ Ｐゴシック"/>
              </a:rPr>
              <a:t> </a:t>
            </a:r>
            <a:r>
              <a:rPr lang="de-DE" dirty="0" err="1">
                <a:ea typeface="ＭＳ Ｐゴシック"/>
              </a:rPr>
              <a:t>common</a:t>
            </a:r>
            <a:r>
              <a:rPr lang="de-DE" dirty="0">
                <a:ea typeface="ＭＳ Ｐゴシック"/>
              </a:rPr>
              <a:t> </a:t>
            </a:r>
            <a:r>
              <a:rPr lang="de-DE" dirty="0" err="1">
                <a:ea typeface="ＭＳ Ｐゴシック"/>
              </a:rPr>
              <a:t>thread</a:t>
            </a:r>
            <a:endParaRPr lang="de-DE" dirty="0">
              <a:ea typeface="ＭＳ Ｐゴシック"/>
            </a:endParaRPr>
          </a:p>
        </p:txBody>
      </p:sp>
      <p:sp>
        <p:nvSpPr>
          <p:cNvPr id="4" name="Fußzeilenplatzhalter 3"/>
          <p:cNvSpPr>
            <a:spLocks noGrp="1"/>
          </p:cNvSpPr>
          <p:nvPr>
            <p:ph type="ftr" sz="quarter" idx="11"/>
          </p:nvPr>
        </p:nvSpPr>
        <p:spPr/>
        <p:txBody>
          <a:bodyPr/>
          <a:lstStyle/>
          <a:p>
            <a:r>
              <a:rPr lang="de-DE">
                <a:latin typeface="Arial"/>
                <a:ea typeface="ＭＳ Ｐゴシック"/>
                <a:cs typeface="Arial"/>
              </a:rPr>
              <a:t>Laura </a:t>
            </a:r>
            <a:r>
              <a:rPr lang="de-DE" err="1">
                <a:latin typeface="Arial"/>
                <a:ea typeface="ＭＳ Ｐゴシック"/>
                <a:cs typeface="Arial"/>
              </a:rPr>
              <a:t>Xourgias</a:t>
            </a:r>
            <a:r>
              <a:rPr lang="de-DE">
                <a:latin typeface="Arial"/>
                <a:ea typeface="ＭＳ Ｐゴシック"/>
                <a:cs typeface="Arial"/>
              </a:rPr>
              <a:t>: AR in Chemistry Education</a:t>
            </a:r>
          </a:p>
        </p:txBody>
      </p:sp>
      <p:sp>
        <p:nvSpPr>
          <p:cNvPr id="5" name="Foliennummernplatzhalter 4"/>
          <p:cNvSpPr>
            <a:spLocks noGrp="1"/>
          </p:cNvSpPr>
          <p:nvPr>
            <p:ph type="sldNum" sz="quarter" idx="12"/>
          </p:nvPr>
        </p:nvSpPr>
        <p:spPr/>
        <p:txBody>
          <a:bodyPr/>
          <a:lstStyle/>
          <a:p>
            <a:fld id="{DA5F8C94-1FE7-4B98-885D-30951FE77ADD}" type="slidenum">
              <a:rPr lang="de-DE" smtClean="0"/>
              <a:pPr/>
              <a:t>3</a:t>
            </a:fld>
            <a:endParaRPr lang="de-DE"/>
          </a:p>
        </p:txBody>
      </p:sp>
      <p:pic>
        <p:nvPicPr>
          <p:cNvPr id="16" name="Grafik 15" descr="Ein Bild, das drinnen, Kunststoff, Flasche, Küchengerät enthält.&#10;&#10;Automatisch generierte Beschreibung">
            <a:extLst>
              <a:ext uri="{FF2B5EF4-FFF2-40B4-BE49-F238E27FC236}">
                <a16:creationId xmlns:a16="http://schemas.microsoft.com/office/drawing/2014/main" id="{07A9821F-602E-9A50-6AFC-FAC57C60CD0E}"/>
              </a:ext>
            </a:extLst>
          </p:cNvPr>
          <p:cNvPicPr>
            <a:picLocks noChangeAspect="1"/>
          </p:cNvPicPr>
          <p:nvPr/>
        </p:nvPicPr>
        <p:blipFill rotWithShape="1">
          <a:blip r:embed="rId3">
            <a:extLst>
              <a:ext uri="{28A0092B-C50C-407E-A947-70E740481C1C}">
                <a14:useLocalDpi xmlns:a14="http://schemas.microsoft.com/office/drawing/2010/main" val="0"/>
              </a:ext>
            </a:extLst>
          </a:blip>
          <a:srcRect l="41322" t="25556" r="38580" b="18187"/>
          <a:stretch/>
        </p:blipFill>
        <p:spPr>
          <a:xfrm>
            <a:off x="6591878" y="1115092"/>
            <a:ext cx="1949222" cy="2465648"/>
          </a:xfrm>
          <a:prstGeom prst="rect">
            <a:avLst/>
          </a:prstGeom>
        </p:spPr>
      </p:pic>
      <p:pic>
        <p:nvPicPr>
          <p:cNvPr id="19" name="Inhaltsplatzhalter 18" descr="Ein Bild, das drinnen, Kunststoff, Flasche, Küchengerät enthält.&#10;&#10;Automatisch generierte Beschreibung">
            <a:extLst>
              <a:ext uri="{FF2B5EF4-FFF2-40B4-BE49-F238E27FC236}">
                <a16:creationId xmlns:a16="http://schemas.microsoft.com/office/drawing/2014/main" id="{A76EFF53-1648-1984-3782-8C07710C749C}"/>
              </a:ext>
            </a:extLst>
          </p:cNvPr>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21451" t="25556" r="58451" b="18187"/>
          <a:stretch/>
        </p:blipFill>
        <p:spPr>
          <a:xfrm>
            <a:off x="6591817" y="3580740"/>
            <a:ext cx="1949283" cy="2465648"/>
          </a:xfrm>
          <a:prstGeom prst="rect">
            <a:avLst/>
          </a:prstGeom>
        </p:spPr>
      </p:pic>
      <p:sp>
        <p:nvSpPr>
          <p:cNvPr id="20" name="Textfeld 19">
            <a:extLst>
              <a:ext uri="{FF2B5EF4-FFF2-40B4-BE49-F238E27FC236}">
                <a16:creationId xmlns:a16="http://schemas.microsoft.com/office/drawing/2014/main" id="{0A63F505-CA9D-D3D4-B8C5-C5EFB554CB0D}"/>
              </a:ext>
            </a:extLst>
          </p:cNvPr>
          <p:cNvSpPr txBox="1"/>
          <p:nvPr/>
        </p:nvSpPr>
        <p:spPr>
          <a:xfrm>
            <a:off x="4095974" y="6061252"/>
            <a:ext cx="4540025" cy="338554"/>
          </a:xfrm>
          <a:prstGeom prst="rect">
            <a:avLst/>
          </a:prstGeom>
          <a:noFill/>
        </p:spPr>
        <p:txBody>
          <a:bodyPr wrap="none" rtlCol="0">
            <a:spAutoFit/>
          </a:bodyPr>
          <a:lstStyle/>
          <a:p>
            <a:r>
              <a:rPr lang="en-US" sz="1600" dirty="0"/>
              <a:t>Neutral and acidic solution (</a:t>
            </a:r>
            <a:r>
              <a:rPr lang="en-US" sz="1600" dirty="0" err="1"/>
              <a:t>Chemgaroo</a:t>
            </a:r>
            <a:r>
              <a:rPr lang="en-US" sz="1600" dirty="0"/>
              <a:t>, 2022)</a:t>
            </a:r>
            <a:r>
              <a:rPr lang="de-DE" sz="1600" dirty="0"/>
              <a:t> </a:t>
            </a:r>
            <a:endParaRPr lang="en-US" sz="1600" dirty="0"/>
          </a:p>
        </p:txBody>
      </p:sp>
    </p:spTree>
    <p:extLst>
      <p:ext uri="{BB962C8B-B14F-4D97-AF65-F5344CB8AC3E}">
        <p14:creationId xmlns:p14="http://schemas.microsoft.com/office/powerpoint/2010/main" val="2843586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1">
            <a:extLst>
              <a:ext uri="{FF2B5EF4-FFF2-40B4-BE49-F238E27FC236}">
                <a16:creationId xmlns:a16="http://schemas.microsoft.com/office/drawing/2014/main" id="{99DBCB7A-9702-3209-938A-9C8CA0B3EB39}"/>
              </a:ext>
            </a:extLst>
          </p:cNvPr>
          <p:cNvSpPr>
            <a:spLocks noGrp="1"/>
          </p:cNvSpPr>
          <p:nvPr>
            <p:ph type="title"/>
          </p:nvPr>
        </p:nvSpPr>
        <p:spPr>
          <a:xfrm>
            <a:off x="508000" y="698400"/>
            <a:ext cx="8128000" cy="609600"/>
          </a:xfrm>
        </p:spPr>
        <p:txBody>
          <a:bodyPr/>
          <a:lstStyle/>
          <a:p>
            <a:r>
              <a:rPr lang="en-US" dirty="0"/>
              <a:t>Research Question</a:t>
            </a:r>
          </a:p>
        </p:txBody>
      </p:sp>
      <p:pic>
        <p:nvPicPr>
          <p:cNvPr id="9" name="Inhaltsplatzhalter 8">
            <a:extLst>
              <a:ext uri="{FF2B5EF4-FFF2-40B4-BE49-F238E27FC236}">
                <a16:creationId xmlns:a16="http://schemas.microsoft.com/office/drawing/2014/main" id="{2EDB1036-29EA-2D5A-0C40-56A55E8FA367}"/>
              </a:ext>
            </a:extLst>
          </p:cNvPr>
          <p:cNvPicPr>
            <a:picLocks noGrp="1" noChangeAspect="1"/>
          </p:cNvPicPr>
          <p:nvPr>
            <p:ph sz="half" idx="1"/>
          </p:nvPr>
        </p:nvPicPr>
        <p:blipFill rotWithShape="1">
          <a:blip r:embed="rId2">
            <a:extLst>
              <a:ext uri="{BEBA8EAE-BF5A-486C-A8C5-ECC9F3942E4B}">
                <a14:imgProps xmlns:a14="http://schemas.microsoft.com/office/drawing/2010/main">
                  <a14:imgLayer r:embed="rId3">
                    <a14:imgEffect>
                      <a14:backgroundRemoval t="3000" b="97111" l="10000" r="90000">
                        <a14:foregroundMark x1="41111" y1="8222" x2="66667" y2="6889"/>
                        <a14:foregroundMark x1="66667" y1="6889" x2="67111" y2="7111"/>
                        <a14:foregroundMark x1="33667" y1="95556" x2="42222" y2="88889"/>
                        <a14:foregroundMark x1="48889" y1="3000" x2="55444" y2="3222"/>
                        <a14:foregroundMark x1="55000" y1="95778" x2="55000" y2="95778"/>
                        <a14:foregroundMark x1="55778" y1="96000" x2="55778" y2="96000"/>
                        <a14:foregroundMark x1="39222" y1="96889" x2="36222" y2="97111"/>
                      </a14:backgroundRemoval>
                    </a14:imgEffect>
                  </a14:imgLayer>
                </a14:imgProps>
              </a:ext>
              <a:ext uri="{28A0092B-C50C-407E-A947-70E740481C1C}">
                <a14:useLocalDpi xmlns:a14="http://schemas.microsoft.com/office/drawing/2010/main" val="0"/>
              </a:ext>
            </a:extLst>
          </a:blip>
          <a:srcRect l="24280" r="13560"/>
          <a:stretch/>
        </p:blipFill>
        <p:spPr>
          <a:xfrm>
            <a:off x="847819" y="1558360"/>
            <a:ext cx="2478795" cy="3987800"/>
          </a:xfrm>
          <a:noFill/>
        </p:spPr>
      </p:pic>
      <p:sp>
        <p:nvSpPr>
          <p:cNvPr id="4" name="Fußzeilenplatzhalter 3">
            <a:extLst>
              <a:ext uri="{FF2B5EF4-FFF2-40B4-BE49-F238E27FC236}">
                <a16:creationId xmlns:a16="http://schemas.microsoft.com/office/drawing/2014/main" id="{7A6A88EE-7D2C-8DE9-A4E2-0910685D5B8B}"/>
              </a:ext>
            </a:extLst>
          </p:cNvPr>
          <p:cNvSpPr>
            <a:spLocks noGrp="1"/>
          </p:cNvSpPr>
          <p:nvPr>
            <p:ph type="ftr" sz="quarter" idx="11"/>
          </p:nvPr>
        </p:nvSpPr>
        <p:spPr>
          <a:xfrm>
            <a:off x="2087217" y="6501600"/>
            <a:ext cx="4969565" cy="304800"/>
          </a:xfrm>
        </p:spPr>
        <p:txBody>
          <a:bodyPr wrap="square" anchor="ctr">
            <a:normAutofit/>
          </a:bodyPr>
          <a:lstStyle/>
          <a:p>
            <a:pPr>
              <a:spcAft>
                <a:spcPts val="600"/>
              </a:spcAft>
            </a:pPr>
            <a:r>
              <a:rPr lang="de-DE"/>
              <a:t>Laura Xourgias: Augmented Reality in Chemistry Education</a:t>
            </a:r>
          </a:p>
        </p:txBody>
      </p:sp>
      <p:sp>
        <p:nvSpPr>
          <p:cNvPr id="5" name="Foliennummernplatzhalter 4">
            <a:extLst>
              <a:ext uri="{FF2B5EF4-FFF2-40B4-BE49-F238E27FC236}">
                <a16:creationId xmlns:a16="http://schemas.microsoft.com/office/drawing/2014/main" id="{3BB1EB98-FCB1-6709-5AD3-1613B2D99B6C}"/>
              </a:ext>
            </a:extLst>
          </p:cNvPr>
          <p:cNvSpPr>
            <a:spLocks noGrp="1"/>
          </p:cNvSpPr>
          <p:nvPr>
            <p:ph type="sldNum" sz="quarter" idx="12"/>
          </p:nvPr>
        </p:nvSpPr>
        <p:spPr>
          <a:xfrm>
            <a:off x="7056782" y="6501600"/>
            <a:ext cx="1579217" cy="304800"/>
          </a:xfrm>
        </p:spPr>
        <p:txBody>
          <a:bodyPr wrap="square" anchor="ctr">
            <a:normAutofit/>
          </a:bodyPr>
          <a:lstStyle/>
          <a:p>
            <a:pPr>
              <a:spcAft>
                <a:spcPts val="600"/>
              </a:spcAft>
            </a:pPr>
            <a:fld id="{DA5F8C94-1FE7-4B98-885D-30951FE77ADD}" type="slidenum">
              <a:rPr lang="de-DE" smtClean="0"/>
              <a:pPr>
                <a:spcAft>
                  <a:spcPts val="600"/>
                </a:spcAft>
              </a:pPr>
              <a:t>4</a:t>
            </a:fld>
            <a:endParaRPr lang="de-DE"/>
          </a:p>
        </p:txBody>
      </p:sp>
      <p:sp>
        <p:nvSpPr>
          <p:cNvPr id="11" name="Inhaltsplatzhalter 10">
            <a:extLst>
              <a:ext uri="{FF2B5EF4-FFF2-40B4-BE49-F238E27FC236}">
                <a16:creationId xmlns:a16="http://schemas.microsoft.com/office/drawing/2014/main" id="{00911CBC-6438-11CA-582E-220D7C2FF182}"/>
              </a:ext>
            </a:extLst>
          </p:cNvPr>
          <p:cNvSpPr>
            <a:spLocks noGrp="1"/>
          </p:cNvSpPr>
          <p:nvPr>
            <p:ph sz="half" idx="2"/>
          </p:nvPr>
        </p:nvSpPr>
        <p:spPr bwMode="auto">
          <a:xfrm>
            <a:off x="3673112" y="2461590"/>
            <a:ext cx="4962887" cy="1934819"/>
          </a:xfrm>
          <a:prstGeom prst="roundRect">
            <a:avLst/>
          </a:prstGeom>
          <a:ln>
            <a:solidFill>
              <a:srgbClr val="0065BD"/>
            </a:solid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indent="0" algn="just">
              <a:buNone/>
            </a:pPr>
            <a:r>
              <a:rPr lang="en-US" sz="2800" dirty="0">
                <a:solidFill>
                  <a:sysClr val="windowText" lastClr="000000"/>
                </a:solidFill>
              </a:rPr>
              <a:t>How can </a:t>
            </a:r>
            <a:r>
              <a:rPr lang="en-US" sz="2800" b="1" dirty="0">
                <a:solidFill>
                  <a:sysClr val="windowText" lastClr="000000"/>
                </a:solidFill>
              </a:rPr>
              <a:t>AR</a:t>
            </a:r>
            <a:r>
              <a:rPr lang="en-US" sz="2800" dirty="0">
                <a:solidFill>
                  <a:sysClr val="windowText" lastClr="000000"/>
                </a:solidFill>
              </a:rPr>
              <a:t> be used as a tool in </a:t>
            </a:r>
            <a:r>
              <a:rPr lang="en-US" sz="2800" b="1" dirty="0">
                <a:solidFill>
                  <a:sysClr val="windowText" lastClr="000000"/>
                </a:solidFill>
              </a:rPr>
              <a:t>chemistry education </a:t>
            </a:r>
            <a:r>
              <a:rPr lang="en-US" sz="2800" dirty="0">
                <a:solidFill>
                  <a:sysClr val="windowText" lastClr="000000"/>
                </a:solidFill>
              </a:rPr>
              <a:t>to support the </a:t>
            </a:r>
            <a:r>
              <a:rPr lang="en-US" sz="2800" b="1" dirty="0">
                <a:solidFill>
                  <a:sysClr val="windowText" lastClr="000000"/>
                </a:solidFill>
              </a:rPr>
              <a:t>learning</a:t>
            </a:r>
            <a:r>
              <a:rPr lang="en-US" sz="2800" dirty="0">
                <a:solidFill>
                  <a:sysClr val="windowText" lastClr="000000"/>
                </a:solidFill>
              </a:rPr>
              <a:t> </a:t>
            </a:r>
            <a:r>
              <a:rPr lang="en-US" sz="2800" b="1" dirty="0">
                <a:solidFill>
                  <a:sysClr val="windowText" lastClr="000000"/>
                </a:solidFill>
              </a:rPr>
              <a:t>process </a:t>
            </a:r>
            <a:r>
              <a:rPr lang="en-US" sz="2800" dirty="0">
                <a:solidFill>
                  <a:sysClr val="windowText" lastClr="000000"/>
                </a:solidFill>
              </a:rPr>
              <a:t>of students?</a:t>
            </a:r>
            <a:endParaRPr kumimoji="0" lang="en-US" i="0" u="none" strike="noStrike" cap="none" normalizeH="0" baseline="0" dirty="0">
              <a:ln>
                <a:noFill/>
              </a:ln>
              <a:solidFill>
                <a:schemeClr val="tx1"/>
              </a:solidFill>
              <a:effectLst/>
              <a:latin typeface="Arial" pitchFamily="34" charset="0"/>
            </a:endParaRPr>
          </a:p>
        </p:txBody>
      </p:sp>
    </p:spTree>
    <p:extLst>
      <p:ext uri="{BB962C8B-B14F-4D97-AF65-F5344CB8AC3E}">
        <p14:creationId xmlns:p14="http://schemas.microsoft.com/office/powerpoint/2010/main" val="23394907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err="1">
                <a:ea typeface="ＭＳ Ｐゴシック"/>
              </a:rPr>
              <a:t>Related</a:t>
            </a:r>
            <a:r>
              <a:rPr lang="de-DE">
                <a:ea typeface="ＭＳ Ｐゴシック"/>
              </a:rPr>
              <a:t> Chemistry </a:t>
            </a:r>
            <a:r>
              <a:rPr lang="de-DE" err="1">
                <a:ea typeface="ＭＳ Ｐゴシック"/>
              </a:rPr>
              <a:t>Applications</a:t>
            </a:r>
          </a:p>
        </p:txBody>
      </p:sp>
      <p:sp>
        <p:nvSpPr>
          <p:cNvPr id="3" name="Inhaltsplatzhalter 2"/>
          <p:cNvSpPr>
            <a:spLocks noGrp="1"/>
          </p:cNvSpPr>
          <p:nvPr>
            <p:ph idx="1"/>
          </p:nvPr>
        </p:nvSpPr>
        <p:spPr/>
        <p:txBody>
          <a:bodyPr/>
          <a:lstStyle/>
          <a:p>
            <a:pPr marL="0" indent="0">
              <a:buNone/>
            </a:pPr>
            <a:r>
              <a:rPr lang="de-DE" dirty="0">
                <a:ea typeface="ＭＳ Ｐゴシック"/>
              </a:rPr>
              <a:t>Desktop </a:t>
            </a:r>
            <a:r>
              <a:rPr lang="de-DE" dirty="0" err="1">
                <a:ea typeface="ＭＳ Ｐゴシック"/>
              </a:rPr>
              <a:t>Applications</a:t>
            </a:r>
            <a:r>
              <a:rPr lang="de-DE" dirty="0">
                <a:ea typeface="ＭＳ Ｐゴシック"/>
              </a:rPr>
              <a:t>:</a:t>
            </a:r>
          </a:p>
          <a:p>
            <a:r>
              <a:rPr lang="de-DE" dirty="0" err="1">
                <a:ea typeface="ＭＳ Ｐゴシック"/>
              </a:rPr>
              <a:t>Jmol</a:t>
            </a:r>
            <a:endParaRPr lang="de-DE" dirty="0">
              <a:ea typeface="ＭＳ Ｐゴシック"/>
            </a:endParaRPr>
          </a:p>
          <a:p>
            <a:pPr marL="0" indent="0">
              <a:buNone/>
            </a:pPr>
            <a:r>
              <a:rPr lang="de-DE" dirty="0">
                <a:ea typeface="ＭＳ Ｐゴシック"/>
              </a:rPr>
              <a:t>AR Smartphone Apps:</a:t>
            </a:r>
          </a:p>
          <a:p>
            <a:r>
              <a:rPr lang="de-DE" dirty="0" err="1">
                <a:ea typeface="ＭＳ Ｐゴシック"/>
              </a:rPr>
              <a:t>RAppChemistry</a:t>
            </a:r>
            <a:endParaRPr lang="de-DE" dirty="0">
              <a:ea typeface="ＭＳ Ｐゴシック"/>
            </a:endParaRPr>
          </a:p>
          <a:p>
            <a:r>
              <a:rPr lang="de-DE" dirty="0">
                <a:ea typeface="ＭＳ Ｐゴシック"/>
              </a:rPr>
              <a:t>Form 5 Chemistry AR</a:t>
            </a:r>
          </a:p>
        </p:txBody>
      </p:sp>
      <p:sp>
        <p:nvSpPr>
          <p:cNvPr id="4" name="Fußzeilenplatzhalter 3"/>
          <p:cNvSpPr>
            <a:spLocks noGrp="1"/>
          </p:cNvSpPr>
          <p:nvPr>
            <p:ph type="ftr" sz="quarter" idx="11"/>
          </p:nvPr>
        </p:nvSpPr>
        <p:spPr/>
        <p:txBody>
          <a:bodyPr/>
          <a:lstStyle/>
          <a:p>
            <a:r>
              <a:rPr lang="de-DE">
                <a:latin typeface="Arial"/>
                <a:ea typeface="ＭＳ Ｐゴシック"/>
                <a:cs typeface="Arial"/>
              </a:rPr>
              <a:t>Laura </a:t>
            </a:r>
            <a:r>
              <a:rPr lang="de-DE" err="1">
                <a:latin typeface="Arial"/>
                <a:ea typeface="ＭＳ Ｐゴシック"/>
                <a:cs typeface="Arial"/>
              </a:rPr>
              <a:t>Xourgias</a:t>
            </a:r>
            <a:r>
              <a:rPr lang="de-DE">
                <a:latin typeface="Arial"/>
                <a:ea typeface="ＭＳ Ｐゴシック"/>
                <a:cs typeface="Arial"/>
              </a:rPr>
              <a:t>: AR in Chemistry Education</a:t>
            </a:r>
          </a:p>
        </p:txBody>
      </p:sp>
      <p:sp>
        <p:nvSpPr>
          <p:cNvPr id="5" name="Foliennummernplatzhalter 4"/>
          <p:cNvSpPr>
            <a:spLocks noGrp="1"/>
          </p:cNvSpPr>
          <p:nvPr>
            <p:ph type="sldNum" sz="quarter" idx="12"/>
          </p:nvPr>
        </p:nvSpPr>
        <p:spPr/>
        <p:txBody>
          <a:bodyPr/>
          <a:lstStyle/>
          <a:p>
            <a:fld id="{DA5F8C94-1FE7-4B98-885D-30951FE77ADD}" type="slidenum">
              <a:rPr lang="de-DE" smtClean="0"/>
              <a:pPr/>
              <a:t>5</a:t>
            </a:fld>
            <a:endParaRPr lang="de-DE"/>
          </a:p>
        </p:txBody>
      </p:sp>
    </p:spTree>
    <p:extLst>
      <p:ext uri="{BB962C8B-B14F-4D97-AF65-F5344CB8AC3E}">
        <p14:creationId xmlns:p14="http://schemas.microsoft.com/office/powerpoint/2010/main" val="21068470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err="1">
                <a:ea typeface="ＭＳ Ｐゴシック"/>
              </a:rPr>
              <a:t>Jmol</a:t>
            </a:r>
            <a:endParaRPr lang="de-DE">
              <a:ea typeface="ＭＳ Ｐゴシック"/>
            </a:endParaRPr>
          </a:p>
        </p:txBody>
      </p:sp>
      <p:pic>
        <p:nvPicPr>
          <p:cNvPr id="16" name="Grafik 16">
            <a:extLst>
              <a:ext uri="{FF2B5EF4-FFF2-40B4-BE49-F238E27FC236}">
                <a16:creationId xmlns:a16="http://schemas.microsoft.com/office/drawing/2014/main" id="{378BF36C-2DC3-AD28-AF0D-78E7280E5C07}"/>
              </a:ext>
            </a:extLst>
          </p:cNvPr>
          <p:cNvPicPr>
            <a:picLocks noGrp="1" noChangeAspect="1"/>
          </p:cNvPicPr>
          <p:nvPr>
            <p:ph sz="half" idx="2"/>
          </p:nvPr>
        </p:nvPicPr>
        <p:blipFill>
          <a:blip r:embed="rId3"/>
          <a:stretch>
            <a:fillRect/>
          </a:stretch>
        </p:blipFill>
        <p:spPr>
          <a:xfrm>
            <a:off x="508000" y="1494101"/>
            <a:ext cx="4975752" cy="4182799"/>
          </a:xfrm>
        </p:spPr>
      </p:pic>
      <p:sp>
        <p:nvSpPr>
          <p:cNvPr id="4" name="Fußzeilenplatzhalter 3"/>
          <p:cNvSpPr>
            <a:spLocks noGrp="1"/>
          </p:cNvSpPr>
          <p:nvPr>
            <p:ph type="ftr" sz="quarter" idx="11"/>
          </p:nvPr>
        </p:nvSpPr>
        <p:spPr/>
        <p:txBody>
          <a:bodyPr/>
          <a:lstStyle/>
          <a:p>
            <a:r>
              <a:rPr lang="de-DE">
                <a:latin typeface="Arial"/>
                <a:ea typeface="ＭＳ Ｐゴシック"/>
                <a:cs typeface="Arial"/>
              </a:rPr>
              <a:t>Laura </a:t>
            </a:r>
            <a:r>
              <a:rPr lang="de-DE" err="1">
                <a:latin typeface="Arial"/>
                <a:ea typeface="ＭＳ Ｐゴシック"/>
                <a:cs typeface="Arial"/>
              </a:rPr>
              <a:t>Xourgias</a:t>
            </a:r>
            <a:r>
              <a:rPr lang="de-DE">
                <a:latin typeface="Arial"/>
                <a:ea typeface="ＭＳ Ｐゴシック"/>
                <a:cs typeface="Arial"/>
              </a:rPr>
              <a:t>: AR in Chemistry Education</a:t>
            </a:r>
          </a:p>
        </p:txBody>
      </p:sp>
      <p:sp>
        <p:nvSpPr>
          <p:cNvPr id="5" name="Foliennummernplatzhalter 4"/>
          <p:cNvSpPr>
            <a:spLocks noGrp="1"/>
          </p:cNvSpPr>
          <p:nvPr>
            <p:ph type="sldNum" sz="quarter" idx="12"/>
          </p:nvPr>
        </p:nvSpPr>
        <p:spPr/>
        <p:txBody>
          <a:bodyPr/>
          <a:lstStyle/>
          <a:p>
            <a:fld id="{DA5F8C94-1FE7-4B98-885D-30951FE77ADD}" type="slidenum">
              <a:rPr lang="de-DE" smtClean="0"/>
              <a:pPr/>
              <a:t>6</a:t>
            </a:fld>
            <a:endParaRPr lang="de-DE"/>
          </a:p>
        </p:txBody>
      </p:sp>
      <p:pic>
        <p:nvPicPr>
          <p:cNvPr id="6" name="Inhaltsplatzhalter 5">
            <a:extLst>
              <a:ext uri="{FF2B5EF4-FFF2-40B4-BE49-F238E27FC236}">
                <a16:creationId xmlns:a16="http://schemas.microsoft.com/office/drawing/2014/main" id="{AA87AC16-AF89-9736-0B9E-7B851D3BB138}"/>
              </a:ext>
            </a:extLst>
          </p:cNvPr>
          <p:cNvPicPr>
            <a:picLocks noGrp="1" noChangeAspect="1"/>
          </p:cNvPicPr>
          <p:nvPr>
            <p:ph sz="half" idx="1"/>
          </p:nvPr>
        </p:nvPicPr>
        <p:blipFill>
          <a:blip r:embed="rId4">
            <a:extLst>
              <a:ext uri="{28A0092B-C50C-407E-A947-70E740481C1C}">
                <a14:useLocalDpi xmlns:a14="http://schemas.microsoft.com/office/drawing/2010/main" val="0"/>
              </a:ext>
            </a:extLst>
          </a:blip>
          <a:stretch>
            <a:fillRect/>
          </a:stretch>
        </p:blipFill>
        <p:spPr>
          <a:xfrm>
            <a:off x="6002578" y="1494101"/>
            <a:ext cx="2633421" cy="3192501"/>
          </a:xfrm>
        </p:spPr>
      </p:pic>
      <mc:AlternateContent xmlns:mc="http://schemas.openxmlformats.org/markup-compatibility/2006" xmlns:a14="http://schemas.microsoft.com/office/drawing/2010/main">
        <mc:Choice Requires="a14">
          <p:sp>
            <p:nvSpPr>
              <p:cNvPr id="7" name="Textfeld 6">
                <a:extLst>
                  <a:ext uri="{FF2B5EF4-FFF2-40B4-BE49-F238E27FC236}">
                    <a16:creationId xmlns:a16="http://schemas.microsoft.com/office/drawing/2014/main" id="{E5BC2180-3311-ECD8-ABA2-198E0AE1FD7F}"/>
                  </a:ext>
                </a:extLst>
              </p:cNvPr>
              <p:cNvSpPr txBox="1"/>
              <p:nvPr/>
            </p:nvSpPr>
            <p:spPr>
              <a:xfrm>
                <a:off x="3242083" y="5990323"/>
                <a:ext cx="2659831" cy="338554"/>
              </a:xfrm>
              <a:prstGeom prst="rect">
                <a:avLst/>
              </a:prstGeom>
              <a:noFill/>
            </p:spPr>
            <p:txBody>
              <a:bodyPr wrap="none" rtlCol="0">
                <a:spAutoFit/>
              </a:bodyPr>
              <a:lstStyle/>
              <a:p>
                <a:r>
                  <a:rPr lang="en-US" sz="1600" dirty="0"/>
                  <a:t>Screenshots of </a:t>
                </a:r>
                <a14:m>
                  <m:oMath xmlns:m="http://schemas.openxmlformats.org/officeDocument/2006/math">
                    <m:r>
                      <a:rPr lang="en-US" sz="1600" i="1" dirty="0" smtClean="0">
                        <a:latin typeface="Cambria Math" panose="02040503050406030204" pitchFamily="18" charset="0"/>
                      </a:rPr>
                      <m:t>𝐻𝐶𝑙</m:t>
                    </m:r>
                  </m:oMath>
                </a14:m>
                <a:r>
                  <a:rPr lang="en-US" sz="1600" dirty="0"/>
                  <a:t> in </a:t>
                </a:r>
                <a:r>
                  <a:rPr lang="en-US" sz="1600" i="1" dirty="0" err="1"/>
                  <a:t>Jmol</a:t>
                </a:r>
                <a:endParaRPr lang="en-US" sz="1600" i="1" dirty="0"/>
              </a:p>
            </p:txBody>
          </p:sp>
        </mc:Choice>
        <mc:Fallback xmlns="">
          <p:sp>
            <p:nvSpPr>
              <p:cNvPr id="7" name="Textfeld 6">
                <a:extLst>
                  <a:ext uri="{FF2B5EF4-FFF2-40B4-BE49-F238E27FC236}">
                    <a16:creationId xmlns:a16="http://schemas.microsoft.com/office/drawing/2014/main" id="{E5BC2180-3311-ECD8-ABA2-198E0AE1FD7F}"/>
                  </a:ext>
                </a:extLst>
              </p:cNvPr>
              <p:cNvSpPr txBox="1">
                <a:spLocks noRot="1" noChangeAspect="1" noMove="1" noResize="1" noEditPoints="1" noAdjustHandles="1" noChangeArrowheads="1" noChangeShapeType="1" noTextEdit="1"/>
              </p:cNvSpPr>
              <p:nvPr/>
            </p:nvSpPr>
            <p:spPr>
              <a:xfrm>
                <a:off x="3242083" y="5990323"/>
                <a:ext cx="2659831" cy="338554"/>
              </a:xfrm>
              <a:prstGeom prst="rect">
                <a:avLst/>
              </a:prstGeom>
              <a:blipFill>
                <a:blip r:embed="rId5"/>
                <a:stretch>
                  <a:fillRect t="-5455" r="-1147" b="-23636"/>
                </a:stretch>
              </a:blipFill>
            </p:spPr>
            <p:txBody>
              <a:bodyPr/>
              <a:lstStyle/>
              <a:p>
                <a:r>
                  <a:rPr lang="en-US">
                    <a:noFill/>
                  </a:rPr>
                  <a:t> </a:t>
                </a:r>
              </a:p>
            </p:txBody>
          </p:sp>
        </mc:Fallback>
      </mc:AlternateContent>
      <p:sp>
        <p:nvSpPr>
          <p:cNvPr id="9" name="Rechteck 8">
            <a:extLst>
              <a:ext uri="{FF2B5EF4-FFF2-40B4-BE49-F238E27FC236}">
                <a16:creationId xmlns:a16="http://schemas.microsoft.com/office/drawing/2014/main" id="{017E2138-DD71-AF7B-BEED-01F6738F2BD3}"/>
              </a:ext>
            </a:extLst>
          </p:cNvPr>
          <p:cNvSpPr/>
          <p:nvPr/>
        </p:nvSpPr>
        <p:spPr bwMode="auto">
          <a:xfrm>
            <a:off x="4572000" y="2132700"/>
            <a:ext cx="1329914" cy="1448700"/>
          </a:xfrm>
          <a:prstGeom prst="rect">
            <a:avLst/>
          </a:prstGeom>
          <a:ln>
            <a:solidFill>
              <a:schemeClr val="bg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pitchFamily="34" charset="0"/>
            </a:endParaRPr>
          </a:p>
        </p:txBody>
      </p:sp>
      <p:sp>
        <p:nvSpPr>
          <p:cNvPr id="10" name="Rechteck 9">
            <a:extLst>
              <a:ext uri="{FF2B5EF4-FFF2-40B4-BE49-F238E27FC236}">
                <a16:creationId xmlns:a16="http://schemas.microsoft.com/office/drawing/2014/main" id="{7CD62789-02EB-E9EF-C2A9-A5136B525EA0}"/>
              </a:ext>
            </a:extLst>
          </p:cNvPr>
          <p:cNvSpPr/>
          <p:nvPr/>
        </p:nvSpPr>
        <p:spPr bwMode="auto">
          <a:xfrm>
            <a:off x="4919459" y="4252398"/>
            <a:ext cx="982455" cy="1448700"/>
          </a:xfrm>
          <a:prstGeom prst="rect">
            <a:avLst/>
          </a:prstGeom>
          <a:ln>
            <a:solidFill>
              <a:schemeClr val="bg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pitchFamily="34" charset="0"/>
            </a:endParaRPr>
          </a:p>
        </p:txBody>
      </p:sp>
      <p:sp>
        <p:nvSpPr>
          <p:cNvPr id="11" name="Rechteck 10">
            <a:extLst>
              <a:ext uri="{FF2B5EF4-FFF2-40B4-BE49-F238E27FC236}">
                <a16:creationId xmlns:a16="http://schemas.microsoft.com/office/drawing/2014/main" id="{D9DBDD3B-6902-336D-7828-B4E881D11C38}"/>
              </a:ext>
            </a:extLst>
          </p:cNvPr>
          <p:cNvSpPr/>
          <p:nvPr/>
        </p:nvSpPr>
        <p:spPr bwMode="auto">
          <a:xfrm>
            <a:off x="5321299" y="3390121"/>
            <a:ext cx="468000" cy="1448700"/>
          </a:xfrm>
          <a:prstGeom prst="rect">
            <a:avLst/>
          </a:prstGeom>
          <a:ln>
            <a:solidFill>
              <a:schemeClr val="bg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pitchFamily="34" charset="0"/>
            </a:endParaRPr>
          </a:p>
        </p:txBody>
      </p:sp>
    </p:spTree>
    <p:extLst>
      <p:ext uri="{BB962C8B-B14F-4D97-AF65-F5344CB8AC3E}">
        <p14:creationId xmlns:p14="http://schemas.microsoft.com/office/powerpoint/2010/main" val="19191695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ea typeface="ＭＳ Ｐゴシック"/>
              </a:rPr>
              <a:t>Molecular</a:t>
            </a:r>
            <a:r>
              <a:rPr lang="de-DE" dirty="0">
                <a:ea typeface="ＭＳ Ｐゴシック"/>
              </a:rPr>
              <a:t> Construction Kits</a:t>
            </a:r>
          </a:p>
        </p:txBody>
      </p:sp>
      <p:sp>
        <p:nvSpPr>
          <p:cNvPr id="4" name="Fußzeilenplatzhalter 3"/>
          <p:cNvSpPr>
            <a:spLocks noGrp="1"/>
          </p:cNvSpPr>
          <p:nvPr>
            <p:ph type="ftr" sz="quarter" idx="11"/>
          </p:nvPr>
        </p:nvSpPr>
        <p:spPr/>
        <p:txBody>
          <a:bodyPr/>
          <a:lstStyle/>
          <a:p>
            <a:r>
              <a:rPr lang="de-DE">
                <a:latin typeface="Arial"/>
                <a:ea typeface="ＭＳ Ｐゴシック"/>
                <a:cs typeface="Arial"/>
              </a:rPr>
              <a:t>Laura </a:t>
            </a:r>
            <a:r>
              <a:rPr lang="de-DE" err="1">
                <a:latin typeface="Arial"/>
                <a:ea typeface="ＭＳ Ｐゴシック"/>
                <a:cs typeface="Arial"/>
              </a:rPr>
              <a:t>Xourgias</a:t>
            </a:r>
            <a:r>
              <a:rPr lang="de-DE">
                <a:latin typeface="Arial"/>
                <a:ea typeface="ＭＳ Ｐゴシック"/>
                <a:cs typeface="Arial"/>
              </a:rPr>
              <a:t>: AR in Chemistry Education</a:t>
            </a:r>
          </a:p>
        </p:txBody>
      </p:sp>
      <p:sp>
        <p:nvSpPr>
          <p:cNvPr id="5" name="Foliennummernplatzhalter 4"/>
          <p:cNvSpPr>
            <a:spLocks noGrp="1"/>
          </p:cNvSpPr>
          <p:nvPr>
            <p:ph type="sldNum" sz="quarter" idx="12"/>
          </p:nvPr>
        </p:nvSpPr>
        <p:spPr/>
        <p:txBody>
          <a:bodyPr/>
          <a:lstStyle/>
          <a:p>
            <a:fld id="{DA5F8C94-1FE7-4B98-885D-30951FE77ADD}" type="slidenum">
              <a:rPr lang="de-DE" smtClean="0"/>
              <a:pPr/>
              <a:t>7</a:t>
            </a:fld>
            <a:endParaRPr lang="de-DE"/>
          </a:p>
        </p:txBody>
      </p:sp>
      <p:pic>
        <p:nvPicPr>
          <p:cNvPr id="15" name="Inhaltsplatzhalter 14" descr="Ein Bild, das drinnen enthält.&#10;&#10;Automatisch generierte Beschreibung">
            <a:extLst>
              <a:ext uri="{FF2B5EF4-FFF2-40B4-BE49-F238E27FC236}">
                <a16:creationId xmlns:a16="http://schemas.microsoft.com/office/drawing/2014/main" id="{3253B2BD-6A76-7048-AF29-751FBEB73375}"/>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904151" y="2425455"/>
            <a:ext cx="3987800" cy="2655937"/>
          </a:xfrm>
        </p:spPr>
      </p:pic>
      <p:pic>
        <p:nvPicPr>
          <p:cNvPr id="8" name="Inhaltsplatzhalter 7">
            <a:extLst>
              <a:ext uri="{FF2B5EF4-FFF2-40B4-BE49-F238E27FC236}">
                <a16:creationId xmlns:a16="http://schemas.microsoft.com/office/drawing/2014/main" id="{636418BE-137B-35E5-289D-4CDF3A367790}"/>
              </a:ext>
            </a:extLst>
          </p:cNvPr>
          <p:cNvPicPr>
            <a:picLocks noGrp="1" noChangeAspect="1"/>
          </p:cNvPicPr>
          <p:nvPr>
            <p:ph sz="half" idx="2"/>
          </p:nvPr>
        </p:nvPicPr>
        <p:blipFill rotWithShape="1">
          <a:blip r:embed="rId4">
            <a:extLst>
              <a:ext uri="{28A0092B-C50C-407E-A947-70E740481C1C}">
                <a14:useLocalDpi xmlns:a14="http://schemas.microsoft.com/office/drawing/2010/main" val="0"/>
              </a:ext>
            </a:extLst>
          </a:blip>
          <a:srcRect l="28478" t="17594" r="34227" b="17565"/>
          <a:stretch/>
        </p:blipFill>
        <p:spPr>
          <a:xfrm>
            <a:off x="5964239" y="3784002"/>
            <a:ext cx="1882151" cy="2179363"/>
          </a:xfrm>
        </p:spPr>
      </p:pic>
      <p:pic>
        <p:nvPicPr>
          <p:cNvPr id="10" name="Grafik 9">
            <a:extLst>
              <a:ext uri="{FF2B5EF4-FFF2-40B4-BE49-F238E27FC236}">
                <a16:creationId xmlns:a16="http://schemas.microsoft.com/office/drawing/2014/main" id="{33636E68-2974-832F-C7D1-F99AA5771BD2}"/>
              </a:ext>
            </a:extLst>
          </p:cNvPr>
          <p:cNvPicPr>
            <a:picLocks noChangeAspect="1"/>
          </p:cNvPicPr>
          <p:nvPr/>
        </p:nvPicPr>
        <p:blipFill rotWithShape="1">
          <a:blip r:embed="rId5">
            <a:extLst>
              <a:ext uri="{28A0092B-C50C-407E-A947-70E740481C1C}">
                <a14:useLocalDpi xmlns:a14="http://schemas.microsoft.com/office/drawing/2010/main" val="0"/>
              </a:ext>
            </a:extLst>
          </a:blip>
          <a:srcRect l="27173" t="23902" r="23355" b="12421"/>
          <a:stretch/>
        </p:blipFill>
        <p:spPr>
          <a:xfrm>
            <a:off x="5730127" y="1364828"/>
            <a:ext cx="2350374" cy="2014835"/>
          </a:xfrm>
          <a:prstGeom prst="rect">
            <a:avLst/>
          </a:prstGeom>
        </p:spPr>
      </p:pic>
      <mc:AlternateContent xmlns:mc="http://schemas.openxmlformats.org/markup-compatibility/2006" xmlns:a14="http://schemas.microsoft.com/office/drawing/2010/main">
        <mc:Choice Requires="a14">
          <p:sp>
            <p:nvSpPr>
              <p:cNvPr id="12" name="Textfeld 11">
                <a:extLst>
                  <a:ext uri="{FF2B5EF4-FFF2-40B4-BE49-F238E27FC236}">
                    <a16:creationId xmlns:a16="http://schemas.microsoft.com/office/drawing/2014/main" id="{9068CB6A-3891-B97D-3B3E-97E9580D665D}"/>
                  </a:ext>
                </a:extLst>
              </p:cNvPr>
              <p:cNvSpPr txBox="1"/>
              <p:nvPr/>
            </p:nvSpPr>
            <p:spPr>
              <a:xfrm>
                <a:off x="5747026" y="3433820"/>
                <a:ext cx="2316576" cy="338554"/>
              </a:xfrm>
              <a:prstGeom prst="rect">
                <a:avLst/>
              </a:prstGeom>
              <a:noFill/>
            </p:spPr>
            <p:txBody>
              <a:bodyPr wrap="square" rtlCol="0">
                <a:spAutoFit/>
              </a:bodyPr>
              <a:lstStyle/>
              <a:p>
                <a:pPr algn="ctr"/>
                <a14:m>
                  <m:oMath xmlns:m="http://schemas.openxmlformats.org/officeDocument/2006/math">
                    <m:r>
                      <a:rPr lang="en-US" sz="1600" i="1" dirty="0" smtClean="0">
                        <a:latin typeface="Cambria Math" panose="02040503050406030204" pitchFamily="18" charset="0"/>
                      </a:rPr>
                      <m:t>𝐶</m:t>
                    </m:r>
                    <m:sSub>
                      <m:sSubPr>
                        <m:ctrlPr>
                          <a:rPr lang="de-DE" sz="1600" b="0" i="1" dirty="0" smtClean="0">
                            <a:latin typeface="Cambria Math" panose="02040503050406030204" pitchFamily="18" charset="0"/>
                          </a:rPr>
                        </m:ctrlPr>
                      </m:sSubPr>
                      <m:e>
                        <m:r>
                          <a:rPr lang="en-US" sz="1600" i="1" dirty="0" smtClean="0">
                            <a:latin typeface="Cambria Math" panose="02040503050406030204" pitchFamily="18" charset="0"/>
                          </a:rPr>
                          <m:t>𝐻</m:t>
                        </m:r>
                      </m:e>
                      <m:sub>
                        <m:r>
                          <a:rPr lang="de-DE" sz="1600" b="0" i="1" dirty="0" smtClean="0">
                            <a:latin typeface="Cambria Math" panose="02040503050406030204" pitchFamily="18" charset="0"/>
                          </a:rPr>
                          <m:t>3</m:t>
                        </m:r>
                      </m:sub>
                    </m:sSub>
                    <m:r>
                      <a:rPr lang="de-DE" sz="1600" b="0" i="1" dirty="0" smtClean="0">
                        <a:latin typeface="Cambria Math" panose="02040503050406030204" pitchFamily="18" charset="0"/>
                      </a:rPr>
                      <m:t>𝑂𝐻</m:t>
                    </m:r>
                    <m:r>
                      <a:rPr lang="de-DE" sz="1600" b="0" i="0" dirty="0" smtClean="0">
                        <a:latin typeface="Cambria Math" panose="02040503050406030204" pitchFamily="18" charset="0"/>
                      </a:rPr>
                      <m:t> </m:t>
                    </m:r>
                  </m:oMath>
                </a14:m>
                <a:r>
                  <a:rPr lang="en-US" sz="1600" dirty="0"/>
                  <a:t>model</a:t>
                </a:r>
              </a:p>
            </p:txBody>
          </p:sp>
        </mc:Choice>
        <mc:Fallback xmlns="">
          <p:sp>
            <p:nvSpPr>
              <p:cNvPr id="12" name="Textfeld 11">
                <a:extLst>
                  <a:ext uri="{FF2B5EF4-FFF2-40B4-BE49-F238E27FC236}">
                    <a16:creationId xmlns:a16="http://schemas.microsoft.com/office/drawing/2014/main" id="{9068CB6A-3891-B97D-3B3E-97E9580D665D}"/>
                  </a:ext>
                </a:extLst>
              </p:cNvPr>
              <p:cNvSpPr txBox="1">
                <a:spLocks noRot="1" noChangeAspect="1" noMove="1" noResize="1" noEditPoints="1" noAdjustHandles="1" noChangeArrowheads="1" noChangeShapeType="1" noTextEdit="1"/>
              </p:cNvSpPr>
              <p:nvPr/>
            </p:nvSpPr>
            <p:spPr>
              <a:xfrm>
                <a:off x="5747026" y="3433820"/>
                <a:ext cx="2316576" cy="338554"/>
              </a:xfrm>
              <a:prstGeom prst="rect">
                <a:avLst/>
              </a:prstGeom>
              <a:blipFill>
                <a:blip r:embed="rId6"/>
                <a:stretch>
                  <a:fillRect t="-5357" b="-214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hteck 12">
                <a:extLst>
                  <a:ext uri="{FF2B5EF4-FFF2-40B4-BE49-F238E27FC236}">
                    <a16:creationId xmlns:a16="http://schemas.microsoft.com/office/drawing/2014/main" id="{793C8C0A-EE08-3A45-9818-01E7043A7414}"/>
                  </a:ext>
                </a:extLst>
              </p:cNvPr>
              <p:cNvSpPr/>
              <p:nvPr/>
            </p:nvSpPr>
            <p:spPr>
              <a:xfrm>
                <a:off x="5964238" y="6017522"/>
                <a:ext cx="1882151" cy="338554"/>
              </a:xfrm>
              <a:prstGeom prst="rect">
                <a:avLst/>
              </a:prstGeom>
            </p:spPr>
            <p:txBody>
              <a:bodyPr wrap="square">
                <a:spAutoFit/>
              </a:bodyPr>
              <a:lstStyle/>
              <a:p>
                <a:pPr algn="ctr"/>
                <a14:m>
                  <m:oMath xmlns:m="http://schemas.openxmlformats.org/officeDocument/2006/math">
                    <m:r>
                      <a:rPr lang="en-US" sz="1600" i="1" dirty="0" smtClean="0">
                        <a:latin typeface="Cambria Math" panose="02040503050406030204" pitchFamily="18" charset="0"/>
                      </a:rPr>
                      <m:t>𝐶</m:t>
                    </m:r>
                    <m:sSub>
                      <m:sSubPr>
                        <m:ctrlPr>
                          <a:rPr lang="de-DE" sz="1600" i="1" dirty="0">
                            <a:latin typeface="Cambria Math" panose="02040503050406030204" pitchFamily="18" charset="0"/>
                          </a:rPr>
                        </m:ctrlPr>
                      </m:sSubPr>
                      <m:e>
                        <m:r>
                          <a:rPr lang="en-US" sz="1600" i="1" dirty="0">
                            <a:latin typeface="Cambria Math" panose="02040503050406030204" pitchFamily="18" charset="0"/>
                          </a:rPr>
                          <m:t>𝐻</m:t>
                        </m:r>
                      </m:e>
                      <m:sub>
                        <m:r>
                          <a:rPr lang="de-DE" sz="1600" b="0" i="1" dirty="0" smtClean="0">
                            <a:latin typeface="Cambria Math" panose="02040503050406030204" pitchFamily="18" charset="0"/>
                          </a:rPr>
                          <m:t>4</m:t>
                        </m:r>
                      </m:sub>
                    </m:sSub>
                    <m:r>
                      <a:rPr lang="de-DE" sz="1600" b="0" i="0" dirty="0" smtClean="0">
                        <a:latin typeface="Cambria Math" panose="02040503050406030204" pitchFamily="18" charset="0"/>
                      </a:rPr>
                      <m:t> </m:t>
                    </m:r>
                  </m:oMath>
                </a14:m>
                <a:r>
                  <a:rPr lang="en-US" sz="1600" dirty="0"/>
                  <a:t>model</a:t>
                </a:r>
              </a:p>
            </p:txBody>
          </p:sp>
        </mc:Choice>
        <mc:Fallback xmlns="">
          <p:sp>
            <p:nvSpPr>
              <p:cNvPr id="13" name="Rechteck 12">
                <a:extLst>
                  <a:ext uri="{FF2B5EF4-FFF2-40B4-BE49-F238E27FC236}">
                    <a16:creationId xmlns:a16="http://schemas.microsoft.com/office/drawing/2014/main" id="{793C8C0A-EE08-3A45-9818-01E7043A7414}"/>
                  </a:ext>
                </a:extLst>
              </p:cNvPr>
              <p:cNvSpPr>
                <a:spLocks noRot="1" noChangeAspect="1" noMove="1" noResize="1" noEditPoints="1" noAdjustHandles="1" noChangeArrowheads="1" noChangeShapeType="1" noTextEdit="1"/>
              </p:cNvSpPr>
              <p:nvPr/>
            </p:nvSpPr>
            <p:spPr>
              <a:xfrm>
                <a:off x="5964238" y="6017522"/>
                <a:ext cx="1882151" cy="338554"/>
              </a:xfrm>
              <a:prstGeom prst="rect">
                <a:avLst/>
              </a:prstGeom>
              <a:blipFill>
                <a:blip r:embed="rId7"/>
                <a:stretch>
                  <a:fillRect t="-5357" b="-21429"/>
                </a:stretch>
              </a:blipFill>
            </p:spPr>
            <p:txBody>
              <a:bodyPr/>
              <a:lstStyle/>
              <a:p>
                <a:r>
                  <a:rPr lang="en-US">
                    <a:noFill/>
                  </a:rPr>
                  <a:t> </a:t>
                </a:r>
              </a:p>
            </p:txBody>
          </p:sp>
        </mc:Fallback>
      </mc:AlternateContent>
      <p:sp>
        <p:nvSpPr>
          <p:cNvPr id="3" name="Textfeld 2">
            <a:extLst>
              <a:ext uri="{FF2B5EF4-FFF2-40B4-BE49-F238E27FC236}">
                <a16:creationId xmlns:a16="http://schemas.microsoft.com/office/drawing/2014/main" id="{D943E0F9-03AF-BD4F-DC2F-E18C05B440FF}"/>
              </a:ext>
            </a:extLst>
          </p:cNvPr>
          <p:cNvSpPr txBox="1"/>
          <p:nvPr/>
        </p:nvSpPr>
        <p:spPr>
          <a:xfrm>
            <a:off x="904150" y="5081392"/>
            <a:ext cx="3987800" cy="830997"/>
          </a:xfrm>
          <a:prstGeom prst="rect">
            <a:avLst/>
          </a:prstGeom>
          <a:noFill/>
        </p:spPr>
        <p:txBody>
          <a:bodyPr wrap="square" rtlCol="0">
            <a:spAutoFit/>
          </a:bodyPr>
          <a:lstStyle/>
          <a:p>
            <a:pPr algn="ctr"/>
            <a:r>
              <a:rPr lang="en-US" sz="1600" dirty="0"/>
              <a:t>Molecular construction kit “</a:t>
            </a:r>
            <a:r>
              <a:rPr lang="en-US" sz="1600" dirty="0" err="1"/>
              <a:t>Molekülbaukasten</a:t>
            </a:r>
            <a:r>
              <a:rPr lang="en-US" sz="1600" dirty="0"/>
              <a:t> 1” from </a:t>
            </a:r>
            <a:r>
              <a:rPr lang="en-US" sz="1600" i="1" dirty="0"/>
              <a:t>Cornelsen </a:t>
            </a:r>
            <a:r>
              <a:rPr lang="de-DE" sz="1600" dirty="0"/>
              <a:t> </a:t>
            </a:r>
            <a:r>
              <a:rPr lang="en-US" sz="1600" dirty="0"/>
              <a:t>(Cornelsen, 2022)</a:t>
            </a:r>
            <a:r>
              <a:rPr lang="de-DE" sz="1600" dirty="0"/>
              <a:t> </a:t>
            </a:r>
            <a:endParaRPr lang="en-US" sz="1600" i="1" dirty="0"/>
          </a:p>
        </p:txBody>
      </p:sp>
    </p:spTree>
    <p:extLst>
      <p:ext uri="{BB962C8B-B14F-4D97-AF65-F5344CB8AC3E}">
        <p14:creationId xmlns:p14="http://schemas.microsoft.com/office/powerpoint/2010/main" val="31446449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err="1">
                <a:ea typeface="ＭＳ Ｐゴシック"/>
              </a:rPr>
              <a:t>Jmol</a:t>
            </a:r>
            <a:endParaRPr lang="de-DE">
              <a:ea typeface="ＭＳ Ｐゴシック"/>
            </a:endParaRPr>
          </a:p>
        </p:txBody>
      </p:sp>
      <p:pic>
        <p:nvPicPr>
          <p:cNvPr id="16" name="Grafik 16">
            <a:extLst>
              <a:ext uri="{FF2B5EF4-FFF2-40B4-BE49-F238E27FC236}">
                <a16:creationId xmlns:a16="http://schemas.microsoft.com/office/drawing/2014/main" id="{378BF36C-2DC3-AD28-AF0D-78E7280E5C07}"/>
              </a:ext>
            </a:extLst>
          </p:cNvPr>
          <p:cNvPicPr>
            <a:picLocks noGrp="1" noChangeAspect="1"/>
          </p:cNvPicPr>
          <p:nvPr>
            <p:ph sz="half" idx="2"/>
          </p:nvPr>
        </p:nvPicPr>
        <p:blipFill>
          <a:blip r:embed="rId3"/>
          <a:stretch>
            <a:fillRect/>
          </a:stretch>
        </p:blipFill>
        <p:spPr>
          <a:xfrm>
            <a:off x="508000" y="1494101"/>
            <a:ext cx="4975752" cy="4182799"/>
          </a:xfrm>
        </p:spPr>
      </p:pic>
      <p:sp>
        <p:nvSpPr>
          <p:cNvPr id="4" name="Fußzeilenplatzhalter 3"/>
          <p:cNvSpPr>
            <a:spLocks noGrp="1"/>
          </p:cNvSpPr>
          <p:nvPr>
            <p:ph type="ftr" sz="quarter" idx="11"/>
          </p:nvPr>
        </p:nvSpPr>
        <p:spPr/>
        <p:txBody>
          <a:bodyPr/>
          <a:lstStyle/>
          <a:p>
            <a:r>
              <a:rPr lang="de-DE">
                <a:latin typeface="Arial"/>
                <a:ea typeface="ＭＳ Ｐゴシック"/>
                <a:cs typeface="Arial"/>
              </a:rPr>
              <a:t>Laura </a:t>
            </a:r>
            <a:r>
              <a:rPr lang="de-DE" err="1">
                <a:latin typeface="Arial"/>
                <a:ea typeface="ＭＳ Ｐゴシック"/>
                <a:cs typeface="Arial"/>
              </a:rPr>
              <a:t>Xourgias</a:t>
            </a:r>
            <a:r>
              <a:rPr lang="de-DE">
                <a:latin typeface="Arial"/>
                <a:ea typeface="ＭＳ Ｐゴシック"/>
                <a:cs typeface="Arial"/>
              </a:rPr>
              <a:t>: AR in Chemistry Education</a:t>
            </a:r>
          </a:p>
        </p:txBody>
      </p:sp>
      <p:sp>
        <p:nvSpPr>
          <p:cNvPr id="5" name="Foliennummernplatzhalter 4"/>
          <p:cNvSpPr>
            <a:spLocks noGrp="1"/>
          </p:cNvSpPr>
          <p:nvPr>
            <p:ph type="sldNum" sz="quarter" idx="12"/>
          </p:nvPr>
        </p:nvSpPr>
        <p:spPr/>
        <p:txBody>
          <a:bodyPr/>
          <a:lstStyle/>
          <a:p>
            <a:fld id="{DA5F8C94-1FE7-4B98-885D-30951FE77ADD}" type="slidenum">
              <a:rPr lang="de-DE" smtClean="0"/>
              <a:pPr/>
              <a:t>8</a:t>
            </a:fld>
            <a:endParaRPr lang="de-DE"/>
          </a:p>
        </p:txBody>
      </p:sp>
      <p:pic>
        <p:nvPicPr>
          <p:cNvPr id="6" name="Inhaltsplatzhalter 5">
            <a:extLst>
              <a:ext uri="{FF2B5EF4-FFF2-40B4-BE49-F238E27FC236}">
                <a16:creationId xmlns:a16="http://schemas.microsoft.com/office/drawing/2014/main" id="{AA87AC16-AF89-9736-0B9E-7B851D3BB138}"/>
              </a:ext>
            </a:extLst>
          </p:cNvPr>
          <p:cNvPicPr>
            <a:picLocks noGrp="1" noChangeAspect="1"/>
          </p:cNvPicPr>
          <p:nvPr>
            <p:ph sz="half" idx="1"/>
          </p:nvPr>
        </p:nvPicPr>
        <p:blipFill>
          <a:blip r:embed="rId4">
            <a:extLst>
              <a:ext uri="{28A0092B-C50C-407E-A947-70E740481C1C}">
                <a14:useLocalDpi xmlns:a14="http://schemas.microsoft.com/office/drawing/2010/main" val="0"/>
              </a:ext>
            </a:extLst>
          </a:blip>
          <a:stretch>
            <a:fillRect/>
          </a:stretch>
        </p:blipFill>
        <p:spPr>
          <a:xfrm>
            <a:off x="6002578" y="1494101"/>
            <a:ext cx="2633421" cy="3192501"/>
          </a:xfrm>
        </p:spPr>
      </p:pic>
      <mc:AlternateContent xmlns:mc="http://schemas.openxmlformats.org/markup-compatibility/2006" xmlns:a14="http://schemas.microsoft.com/office/drawing/2010/main">
        <mc:Choice Requires="a14">
          <p:sp>
            <p:nvSpPr>
              <p:cNvPr id="7" name="Textfeld 6">
                <a:extLst>
                  <a:ext uri="{FF2B5EF4-FFF2-40B4-BE49-F238E27FC236}">
                    <a16:creationId xmlns:a16="http://schemas.microsoft.com/office/drawing/2014/main" id="{E5BC2180-3311-ECD8-ABA2-198E0AE1FD7F}"/>
                  </a:ext>
                </a:extLst>
              </p:cNvPr>
              <p:cNvSpPr txBox="1"/>
              <p:nvPr/>
            </p:nvSpPr>
            <p:spPr>
              <a:xfrm>
                <a:off x="3242083" y="5990323"/>
                <a:ext cx="2659831" cy="338554"/>
              </a:xfrm>
              <a:prstGeom prst="rect">
                <a:avLst/>
              </a:prstGeom>
              <a:noFill/>
            </p:spPr>
            <p:txBody>
              <a:bodyPr wrap="none" rtlCol="0">
                <a:spAutoFit/>
              </a:bodyPr>
              <a:lstStyle/>
              <a:p>
                <a:r>
                  <a:rPr lang="en-US" sz="1600" dirty="0"/>
                  <a:t>Screenshots of </a:t>
                </a:r>
                <a14:m>
                  <m:oMath xmlns:m="http://schemas.openxmlformats.org/officeDocument/2006/math">
                    <m:r>
                      <a:rPr lang="en-US" sz="1600" i="1" dirty="0" smtClean="0">
                        <a:latin typeface="Cambria Math" panose="02040503050406030204" pitchFamily="18" charset="0"/>
                      </a:rPr>
                      <m:t>𝐻𝐶𝑙</m:t>
                    </m:r>
                  </m:oMath>
                </a14:m>
                <a:r>
                  <a:rPr lang="en-US" sz="1600" dirty="0"/>
                  <a:t> in </a:t>
                </a:r>
                <a:r>
                  <a:rPr lang="en-US" sz="1600" i="1" dirty="0" err="1"/>
                  <a:t>Jmol</a:t>
                </a:r>
                <a:endParaRPr lang="en-US" sz="1600" i="1" dirty="0"/>
              </a:p>
            </p:txBody>
          </p:sp>
        </mc:Choice>
        <mc:Fallback xmlns="">
          <p:sp>
            <p:nvSpPr>
              <p:cNvPr id="7" name="Textfeld 6">
                <a:extLst>
                  <a:ext uri="{FF2B5EF4-FFF2-40B4-BE49-F238E27FC236}">
                    <a16:creationId xmlns:a16="http://schemas.microsoft.com/office/drawing/2014/main" id="{E5BC2180-3311-ECD8-ABA2-198E0AE1FD7F}"/>
                  </a:ext>
                </a:extLst>
              </p:cNvPr>
              <p:cNvSpPr txBox="1">
                <a:spLocks noRot="1" noChangeAspect="1" noMove="1" noResize="1" noEditPoints="1" noAdjustHandles="1" noChangeArrowheads="1" noChangeShapeType="1" noTextEdit="1"/>
              </p:cNvSpPr>
              <p:nvPr/>
            </p:nvSpPr>
            <p:spPr>
              <a:xfrm>
                <a:off x="3242083" y="5990323"/>
                <a:ext cx="2659831" cy="338554"/>
              </a:xfrm>
              <a:prstGeom prst="rect">
                <a:avLst/>
              </a:prstGeom>
              <a:blipFill>
                <a:blip r:embed="rId5"/>
                <a:stretch>
                  <a:fillRect t="-5455" r="-1147" b="-23636"/>
                </a:stretch>
              </a:blipFill>
            </p:spPr>
            <p:txBody>
              <a:bodyPr/>
              <a:lstStyle/>
              <a:p>
                <a:r>
                  <a:rPr lang="en-US">
                    <a:noFill/>
                  </a:rPr>
                  <a:t> </a:t>
                </a:r>
              </a:p>
            </p:txBody>
          </p:sp>
        </mc:Fallback>
      </mc:AlternateContent>
      <p:sp>
        <p:nvSpPr>
          <p:cNvPr id="3" name="Rechteck 2">
            <a:extLst>
              <a:ext uri="{FF2B5EF4-FFF2-40B4-BE49-F238E27FC236}">
                <a16:creationId xmlns:a16="http://schemas.microsoft.com/office/drawing/2014/main" id="{6C07561E-627C-17C0-1612-D0286FC3E681}"/>
              </a:ext>
            </a:extLst>
          </p:cNvPr>
          <p:cNvSpPr/>
          <p:nvPr/>
        </p:nvSpPr>
        <p:spPr bwMode="auto">
          <a:xfrm>
            <a:off x="4572000" y="2132700"/>
            <a:ext cx="1329914" cy="1448700"/>
          </a:xfrm>
          <a:prstGeom prst="rect">
            <a:avLst/>
          </a:prstGeom>
          <a:ln>
            <a:solidFill>
              <a:schemeClr val="bg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pitchFamily="34" charset="0"/>
            </a:endParaRPr>
          </a:p>
        </p:txBody>
      </p:sp>
      <p:sp>
        <p:nvSpPr>
          <p:cNvPr id="8" name="Rechteck 7">
            <a:extLst>
              <a:ext uri="{FF2B5EF4-FFF2-40B4-BE49-F238E27FC236}">
                <a16:creationId xmlns:a16="http://schemas.microsoft.com/office/drawing/2014/main" id="{CC25ED9A-3CCA-1D86-A7D6-FA67193CF366}"/>
              </a:ext>
            </a:extLst>
          </p:cNvPr>
          <p:cNvSpPr/>
          <p:nvPr/>
        </p:nvSpPr>
        <p:spPr bwMode="auto">
          <a:xfrm>
            <a:off x="4919459" y="4252398"/>
            <a:ext cx="982455" cy="1448700"/>
          </a:xfrm>
          <a:prstGeom prst="rect">
            <a:avLst/>
          </a:prstGeom>
          <a:ln>
            <a:solidFill>
              <a:schemeClr val="bg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pitchFamily="34" charset="0"/>
            </a:endParaRPr>
          </a:p>
        </p:txBody>
      </p:sp>
      <p:sp>
        <p:nvSpPr>
          <p:cNvPr id="9" name="Rechteck 8">
            <a:extLst>
              <a:ext uri="{FF2B5EF4-FFF2-40B4-BE49-F238E27FC236}">
                <a16:creationId xmlns:a16="http://schemas.microsoft.com/office/drawing/2014/main" id="{6867497E-47E7-086B-02F4-EAB4EF8E2DB3}"/>
              </a:ext>
            </a:extLst>
          </p:cNvPr>
          <p:cNvSpPr/>
          <p:nvPr/>
        </p:nvSpPr>
        <p:spPr bwMode="auto">
          <a:xfrm>
            <a:off x="5321299" y="3390121"/>
            <a:ext cx="468000" cy="1448700"/>
          </a:xfrm>
          <a:prstGeom prst="rect">
            <a:avLst/>
          </a:prstGeom>
          <a:ln>
            <a:solidFill>
              <a:schemeClr val="bg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pitchFamily="34" charset="0"/>
            </a:endParaRPr>
          </a:p>
        </p:txBody>
      </p:sp>
    </p:spTree>
    <p:extLst>
      <p:ext uri="{BB962C8B-B14F-4D97-AF65-F5344CB8AC3E}">
        <p14:creationId xmlns:p14="http://schemas.microsoft.com/office/powerpoint/2010/main" val="280413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ea typeface="ＭＳ Ｐゴシック"/>
              </a:rPr>
              <a:t>RAppChemistry</a:t>
            </a:r>
            <a:endParaRPr lang="de-DE" dirty="0">
              <a:ea typeface="ＭＳ Ｐゴシック"/>
            </a:endParaRPr>
          </a:p>
        </p:txBody>
      </p:sp>
      <p:sp>
        <p:nvSpPr>
          <p:cNvPr id="4" name="Fußzeilenplatzhalter 3"/>
          <p:cNvSpPr>
            <a:spLocks noGrp="1"/>
          </p:cNvSpPr>
          <p:nvPr>
            <p:ph type="ftr" sz="quarter" idx="11"/>
          </p:nvPr>
        </p:nvSpPr>
        <p:spPr/>
        <p:txBody>
          <a:bodyPr/>
          <a:lstStyle/>
          <a:p>
            <a:r>
              <a:rPr lang="de-DE" dirty="0">
                <a:latin typeface="Arial"/>
                <a:ea typeface="ＭＳ Ｐゴシック"/>
                <a:cs typeface="Arial"/>
              </a:rPr>
              <a:t>Laura </a:t>
            </a:r>
            <a:r>
              <a:rPr lang="de-DE" dirty="0" err="1">
                <a:latin typeface="Arial"/>
                <a:ea typeface="ＭＳ Ｐゴシック"/>
                <a:cs typeface="Arial"/>
              </a:rPr>
              <a:t>Xourgias</a:t>
            </a:r>
            <a:r>
              <a:rPr lang="de-DE" dirty="0">
                <a:latin typeface="Arial"/>
                <a:ea typeface="ＭＳ Ｐゴシック"/>
                <a:cs typeface="Arial"/>
              </a:rPr>
              <a:t>: AR in Chemistry Education</a:t>
            </a:r>
          </a:p>
        </p:txBody>
      </p:sp>
      <p:sp>
        <p:nvSpPr>
          <p:cNvPr id="5" name="Foliennummernplatzhalter 4"/>
          <p:cNvSpPr>
            <a:spLocks noGrp="1"/>
          </p:cNvSpPr>
          <p:nvPr>
            <p:ph type="sldNum" sz="quarter" idx="12"/>
          </p:nvPr>
        </p:nvSpPr>
        <p:spPr/>
        <p:txBody>
          <a:bodyPr/>
          <a:lstStyle/>
          <a:p>
            <a:fld id="{DA5F8C94-1FE7-4B98-885D-30951FE77ADD}" type="slidenum">
              <a:rPr lang="de-DE" smtClean="0"/>
              <a:pPr/>
              <a:t>9</a:t>
            </a:fld>
            <a:endParaRPr lang="de-DE"/>
          </a:p>
        </p:txBody>
      </p:sp>
      <p:pic>
        <p:nvPicPr>
          <p:cNvPr id="7" name="Grafik 6">
            <a:extLst>
              <a:ext uri="{FF2B5EF4-FFF2-40B4-BE49-F238E27FC236}">
                <a16:creationId xmlns:a16="http://schemas.microsoft.com/office/drawing/2014/main" id="{68C89881-5D03-9A86-466E-1628268DAF60}"/>
              </a:ext>
            </a:extLst>
          </p:cNvPr>
          <p:cNvPicPr>
            <a:picLocks noChangeAspect="1"/>
          </p:cNvPicPr>
          <p:nvPr/>
        </p:nvPicPr>
        <p:blipFill rotWithShape="1">
          <a:blip r:embed="rId5">
            <a:extLst>
              <a:ext uri="{28A0092B-C50C-407E-A947-70E740481C1C}">
                <a14:useLocalDpi xmlns:a14="http://schemas.microsoft.com/office/drawing/2010/main" val="0"/>
              </a:ext>
            </a:extLst>
          </a:blip>
          <a:srcRect l="8662" t="4110" r="14301" b="6119"/>
          <a:stretch/>
        </p:blipFill>
        <p:spPr>
          <a:xfrm>
            <a:off x="1377538" y="1757548"/>
            <a:ext cx="2101932" cy="3978234"/>
          </a:xfrm>
          <a:prstGeom prst="rect">
            <a:avLst/>
          </a:prstGeom>
        </p:spPr>
      </p:pic>
      <p:pic>
        <p:nvPicPr>
          <p:cNvPr id="10" name="Grafik 9">
            <a:extLst>
              <a:ext uri="{FF2B5EF4-FFF2-40B4-BE49-F238E27FC236}">
                <a16:creationId xmlns:a16="http://schemas.microsoft.com/office/drawing/2014/main" id="{D903CC7F-D707-38C4-1482-E7807D9BFCA1}"/>
              </a:ext>
            </a:extLst>
          </p:cNvPr>
          <p:cNvPicPr>
            <a:picLocks noChangeAspect="1"/>
          </p:cNvPicPr>
          <p:nvPr/>
        </p:nvPicPr>
        <p:blipFill rotWithShape="1">
          <a:blip r:embed="rId6">
            <a:extLst>
              <a:ext uri="{28A0092B-C50C-407E-A947-70E740481C1C}">
                <a14:useLocalDpi xmlns:a14="http://schemas.microsoft.com/office/drawing/2010/main" val="0"/>
              </a:ext>
            </a:extLst>
          </a:blip>
          <a:srcRect l="2126" r="2589" b="2296"/>
          <a:stretch/>
        </p:blipFill>
        <p:spPr>
          <a:xfrm>
            <a:off x="5665473" y="1693536"/>
            <a:ext cx="2201551" cy="4042246"/>
          </a:xfrm>
          <a:prstGeom prst="rect">
            <a:avLst/>
          </a:prstGeom>
        </p:spPr>
      </p:pic>
      <p:sp>
        <p:nvSpPr>
          <p:cNvPr id="14" name="Textfeld 13">
            <a:extLst>
              <a:ext uri="{FF2B5EF4-FFF2-40B4-BE49-F238E27FC236}">
                <a16:creationId xmlns:a16="http://schemas.microsoft.com/office/drawing/2014/main" id="{838CF2F4-C62D-2BD7-E875-3A12A977AACB}"/>
              </a:ext>
            </a:extLst>
          </p:cNvPr>
          <p:cNvSpPr txBox="1"/>
          <p:nvPr/>
        </p:nvSpPr>
        <p:spPr>
          <a:xfrm>
            <a:off x="2534421" y="6016053"/>
            <a:ext cx="4075155" cy="338554"/>
          </a:xfrm>
          <a:prstGeom prst="rect">
            <a:avLst/>
          </a:prstGeom>
          <a:noFill/>
        </p:spPr>
        <p:txBody>
          <a:bodyPr wrap="none" rtlCol="0">
            <a:spAutoFit/>
          </a:bodyPr>
          <a:lstStyle/>
          <a:p>
            <a:r>
              <a:rPr lang="en-US" sz="1600" dirty="0"/>
              <a:t>Screenshots of markers of </a:t>
            </a:r>
            <a:r>
              <a:rPr lang="en-US" sz="1600" dirty="0" err="1"/>
              <a:t>RAppChemistry</a:t>
            </a:r>
            <a:endParaRPr lang="en-US" sz="1600" i="1" dirty="0"/>
          </a:p>
        </p:txBody>
      </p:sp>
      <p:pic>
        <p:nvPicPr>
          <p:cNvPr id="3" name="RAppchemistry_Demo.mp4" descr="RAppchemistry_Demo.mp4">
            <a:hlinkClick r:id="" action="ppaction://media"/>
            <a:extLst>
              <a:ext uri="{FF2B5EF4-FFF2-40B4-BE49-F238E27FC236}">
                <a16:creationId xmlns:a16="http://schemas.microsoft.com/office/drawing/2014/main" id="{AE138C39-8B82-ED85-9A8F-275A4BA07C27}"/>
              </a:ext>
            </a:extLst>
          </p:cNvPr>
          <p:cNvPicPr>
            <a:picLocks noChangeAspect="1"/>
          </p:cNvPicPr>
          <p:nvPr>
            <a:videoFile r:link="rId1"/>
            <p:extLst>
              <p:ext uri="{DAA4B4D4-6D71-4841-9C94-3DE7FCFB9230}">
                <p14:media xmlns:p14="http://schemas.microsoft.com/office/powerpoint/2010/main" r:embed="rId2">
                  <p14:trim st="32106.6773" end="914.275"/>
                </p14:media>
              </p:ext>
            </p:extLst>
          </p:nvPr>
        </p:nvPicPr>
        <p:blipFill>
          <a:blip r:embed="rId7"/>
          <a:stretch>
            <a:fillRect/>
          </a:stretch>
        </p:blipFill>
        <p:spPr>
          <a:xfrm>
            <a:off x="5324354" y="662906"/>
            <a:ext cx="2522036" cy="5213012"/>
          </a:xfrm>
          <a:prstGeom prst="rect">
            <a:avLst/>
          </a:prstGeom>
        </p:spPr>
      </p:pic>
    </p:spTree>
    <p:extLst>
      <p:ext uri="{BB962C8B-B14F-4D97-AF65-F5344CB8AC3E}">
        <p14:creationId xmlns:p14="http://schemas.microsoft.com/office/powerpoint/2010/main" val="3433021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3075"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theme/theme1.xml><?xml version="1.0" encoding="utf-8"?>
<a:theme xmlns:a="http://schemas.openxmlformats.org/drawingml/2006/main" name="ARVIDA-TUMFAR-Folie">
  <a:themeElements>
    <a:clrScheme name="Leere Präsentation 1">
      <a:dk1>
        <a:srgbClr val="000000"/>
      </a:dk1>
      <a:lt1>
        <a:srgbClr val="FFFFFF"/>
      </a:lt1>
      <a:dk2>
        <a:srgbClr val="0065BD"/>
      </a:dk2>
      <a:lt2>
        <a:srgbClr val="005293"/>
      </a:lt2>
      <a:accent1>
        <a:srgbClr val="A2AD00"/>
      </a:accent1>
      <a:accent2>
        <a:srgbClr val="E37222"/>
      </a:accent2>
      <a:accent3>
        <a:srgbClr val="AAB8DB"/>
      </a:accent3>
      <a:accent4>
        <a:srgbClr val="DADADA"/>
      </a:accent4>
      <a:accent5>
        <a:srgbClr val="CED3AA"/>
      </a:accent5>
      <a:accent6>
        <a:srgbClr val="CE671E"/>
      </a:accent6>
      <a:hlink>
        <a:srgbClr val="DAD7CB"/>
      </a:hlink>
      <a:folHlink>
        <a:srgbClr val="9C9D9F"/>
      </a:folHlink>
    </a:clrScheme>
    <a:fontScheme name="Leere Präsentatio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de-DE" sz="20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de-DE" sz="20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Leere Präsentation 1">
        <a:dk1>
          <a:srgbClr val="000000"/>
        </a:dk1>
        <a:lt1>
          <a:srgbClr val="FFFFFF"/>
        </a:lt1>
        <a:dk2>
          <a:srgbClr val="0065BD"/>
        </a:dk2>
        <a:lt2>
          <a:srgbClr val="005293"/>
        </a:lt2>
        <a:accent1>
          <a:srgbClr val="A2AD00"/>
        </a:accent1>
        <a:accent2>
          <a:srgbClr val="E37222"/>
        </a:accent2>
        <a:accent3>
          <a:srgbClr val="AAB8DB"/>
        </a:accent3>
        <a:accent4>
          <a:srgbClr val="DADADA"/>
        </a:accent4>
        <a:accent5>
          <a:srgbClr val="CED3AA"/>
        </a:accent5>
        <a:accent6>
          <a:srgbClr val="CE671E"/>
        </a:accent6>
        <a:hlink>
          <a:srgbClr val="DAD7CB"/>
        </a:hlink>
        <a:folHlink>
          <a:srgbClr val="9C9D9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ARVIDA-TUMFAR-Folie</Template>
  <TotalTime>0</TotalTime>
  <Words>4079</Words>
  <Application>Microsoft Macintosh PowerPoint</Application>
  <PresentationFormat>Bildschirmpräsentation (4:3)</PresentationFormat>
  <Paragraphs>315</Paragraphs>
  <Slides>20</Slides>
  <Notes>17</Notes>
  <HiddenSlides>0</HiddenSlides>
  <MMClips>4</MMClips>
  <ScaleCrop>false</ScaleCrop>
  <HeadingPairs>
    <vt:vector size="6" baseType="variant">
      <vt:variant>
        <vt:lpstr>Verwendete Schriftarten</vt:lpstr>
      </vt:variant>
      <vt:variant>
        <vt:i4>5</vt:i4>
      </vt:variant>
      <vt:variant>
        <vt:lpstr>Design</vt:lpstr>
      </vt:variant>
      <vt:variant>
        <vt:i4>2</vt:i4>
      </vt:variant>
      <vt:variant>
        <vt:lpstr>Folientitel</vt:lpstr>
      </vt:variant>
      <vt:variant>
        <vt:i4>20</vt:i4>
      </vt:variant>
    </vt:vector>
  </HeadingPairs>
  <TitlesOfParts>
    <vt:vector size="27" baseType="lpstr">
      <vt:lpstr>Arial</vt:lpstr>
      <vt:lpstr>Calibri</vt:lpstr>
      <vt:lpstr>Calibri Light</vt:lpstr>
      <vt:lpstr>Cambria Math</vt:lpstr>
      <vt:lpstr>Symbol</vt:lpstr>
      <vt:lpstr>ARVIDA-TUMFAR-Folie</vt:lpstr>
      <vt:lpstr>Benutzerdefiniertes Design</vt:lpstr>
      <vt:lpstr>Augmented Reality in  Chemistry Education</vt:lpstr>
      <vt:lpstr>Augmented Reality</vt:lpstr>
      <vt:lpstr>Why Chemistry?</vt:lpstr>
      <vt:lpstr>Research Question</vt:lpstr>
      <vt:lpstr>Related Chemistry Applications</vt:lpstr>
      <vt:lpstr>Jmol</vt:lpstr>
      <vt:lpstr>Molecular Construction Kits</vt:lpstr>
      <vt:lpstr>Jmol</vt:lpstr>
      <vt:lpstr>RAppChemistry</vt:lpstr>
      <vt:lpstr>Form 5 Chemistry AR</vt:lpstr>
      <vt:lpstr>Evaluation</vt:lpstr>
      <vt:lpstr>ARChem</vt:lpstr>
      <vt:lpstr>ARChem</vt:lpstr>
      <vt:lpstr>Expert Interviews</vt:lpstr>
      <vt:lpstr>Expert Interviews</vt:lpstr>
      <vt:lpstr>ARChem Extensions</vt:lpstr>
      <vt:lpstr>Thank you for listening!</vt:lpstr>
      <vt:lpstr>ARChem</vt:lpstr>
      <vt:lpstr>List of References</vt:lpstr>
      <vt:lpstr>List of 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Gudrun Klinker</dc:creator>
  <cp:lastModifiedBy>ge49yos</cp:lastModifiedBy>
  <cp:revision>65</cp:revision>
  <dcterms:created xsi:type="dcterms:W3CDTF">2013-09-19T08:44:11Z</dcterms:created>
  <dcterms:modified xsi:type="dcterms:W3CDTF">2022-09-01T15:49:35Z</dcterms:modified>
</cp:coreProperties>
</file>